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7" r:id="rId14"/>
    <p:sldId id="300" r:id="rId15"/>
    <p:sldId id="301" r:id="rId16"/>
    <p:sldId id="302" r:id="rId17"/>
    <p:sldId id="283" r:id="rId18"/>
    <p:sldId id="303" r:id="rId19"/>
    <p:sldId id="297" r:id="rId20"/>
    <p:sldId id="298" r:id="rId21"/>
    <p:sldId id="299" r:id="rId22"/>
    <p:sldId id="272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3" autoAdjust="0"/>
  </p:normalViewPr>
  <p:slideViewPr>
    <p:cSldViewPr>
      <p:cViewPr varScale="1">
        <p:scale>
          <a:sx n="94" d="100"/>
          <a:sy n="94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FCFA7-50AA-034B-AB95-DF5AF5851549}" type="datetimeFigureOut">
              <a:rPr kumimoji="1" lang="zh-CN" altLang="en-US" smtClean="0"/>
              <a:t>14-9-5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E4DA7-7E75-FA4E-9FFC-B279CE213A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112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C45DBD-7900-0F4C-A350-C068E37A955B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88497A-5777-9248-823D-EB0F4958AB19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204A2-60BE-0345-A549-A1705FAE517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210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14-9-5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14-9-5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14-9-5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14-9-5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14-9-5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14-9-5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14-9-5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14-9-5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14-9-5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14-9-5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14-9-5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14-9-5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e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134672" cy="147002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A Study of SQL-on-</a:t>
            </a:r>
            <a:r>
              <a:rPr lang="en-US" altLang="zh-CN" sz="3600" b="1" dirty="0" err="1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 Systems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8264"/>
            <a:ext cx="2295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918535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Yueguo Chen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Xiongpai</a:t>
            </a:r>
            <a:r>
              <a:rPr lang="en-US" altLang="zh-CN" sz="2400" dirty="0"/>
              <a:t> Qin, </a:t>
            </a:r>
            <a:r>
              <a:rPr lang="en-US" altLang="zh-CN" sz="2400" dirty="0" err="1"/>
              <a:t>Haoqiong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Bian</a:t>
            </a:r>
            <a:r>
              <a:rPr lang="en-US" altLang="zh-CN" sz="2400" dirty="0"/>
              <a:t>, Jun Chen, </a:t>
            </a:r>
            <a:r>
              <a:rPr lang="en-US" altLang="zh-CN" sz="2400" dirty="0" err="1"/>
              <a:t>Zhaoan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Dong</a:t>
            </a:r>
            <a:r>
              <a:rPr lang="zh-CN" altLang="zh-CN" sz="2400" dirty="0"/>
              <a:t> </a:t>
            </a:r>
            <a:endParaRPr lang="en-US" altLang="zh-CN" sz="2400" dirty="0" smtClean="0"/>
          </a:p>
          <a:p>
            <a:pPr algn="ctr"/>
            <a:r>
              <a:rPr lang="en-US" altLang="zh-CN" sz="2400" dirty="0" err="1" smtClean="0"/>
              <a:t>Xiaoyong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Du, </a:t>
            </a:r>
            <a:r>
              <a:rPr lang="en-US" altLang="zh-CN" sz="2400" dirty="0" err="1"/>
              <a:t>Yanjie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Gao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Dehai</a:t>
            </a:r>
            <a:r>
              <a:rPr lang="en-US" altLang="zh-CN" sz="2400" dirty="0"/>
              <a:t> Liu, </a:t>
            </a:r>
            <a:r>
              <a:rPr lang="en-US" altLang="zh-CN" sz="2400" dirty="0" err="1"/>
              <a:t>Jiaheng</a:t>
            </a:r>
            <a:r>
              <a:rPr lang="en-US" altLang="zh-CN" sz="2400" dirty="0"/>
              <a:t> Lu</a:t>
            </a:r>
            <a:r>
              <a:rPr lang="en-US" altLang="zh-CN" sz="2400" dirty="0" smtClean="0"/>
              <a:t>, </a:t>
            </a:r>
            <a:r>
              <a:rPr lang="en-US" altLang="zh-CN" sz="2400" dirty="0" err="1"/>
              <a:t>Huijie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Zhang</a:t>
            </a:r>
          </a:p>
          <a:p>
            <a:pPr algn="ctr"/>
            <a:endParaRPr lang="en-US" altLang="zh-CN" sz="2400" dirty="0"/>
          </a:p>
          <a:p>
            <a:pPr algn="ctr"/>
            <a:r>
              <a:rPr lang="en-US" altLang="zh-CN" sz="3200" dirty="0" smtClean="0"/>
              <a:t>Renmin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University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China</a:t>
            </a:r>
            <a:endParaRPr lang="en-US" altLang="zh-CN" sz="3200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0946" y="1196752"/>
            <a:ext cx="9144000" cy="0"/>
          </a:xfrm>
          <a:prstGeom prst="line">
            <a:avLst/>
          </a:prstGeom>
          <a:noFill/>
          <a:ln w="28575">
            <a:solidFill>
              <a:srgbClr val="9E084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gradFill flip="none" rotWithShape="1">
            <a:gsLst>
              <a:gs pos="0">
                <a:srgbClr val="5C0000"/>
              </a:gs>
              <a:gs pos="50000">
                <a:srgbClr val="870200"/>
              </a:gs>
              <a:gs pos="100000">
                <a:srgbClr val="A10500"/>
              </a:gs>
            </a:gsLst>
            <a:lin ang="2700000" scaled="1"/>
            <a:tileRect/>
          </a:gradFill>
          <a:ln w="12700">
            <a:solidFill>
              <a:srgbClr val="9E0848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9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Query </a:t>
            </a:r>
            <a:r>
              <a:rPr lang="en-US" altLang="zh-CN" dirty="0" smtClean="0"/>
              <a:t>Set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Ad hoc query: </a:t>
            </a:r>
            <a:r>
              <a:rPr lang="en-US" altLang="zh-CN" sz="2000" b="1" dirty="0" smtClean="0"/>
              <a:t>-</a:t>
            </a:r>
            <a:r>
              <a:rPr lang="en-US" altLang="zh-CN" sz="2000" b="1" dirty="0"/>
              <a:t>-</a:t>
            </a:r>
            <a:r>
              <a:rPr lang="en-US" altLang="zh-CN" sz="2000" b="1" dirty="0" smtClean="0"/>
              <a:t>qB65g—(join of two tables)</a:t>
            </a:r>
            <a:endParaRPr lang="en-US" altLang="zh-CN" sz="2000" b="1" dirty="0"/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select </a:t>
            </a:r>
            <a:r>
              <a:rPr lang="en-US" altLang="zh-CN" sz="2000" dirty="0" err="1"/>
              <a:t>ss_store_sk</a:t>
            </a:r>
            <a:r>
              <a:rPr lang="en-US" altLang="zh-CN" sz="2000" dirty="0"/>
              <a:t>, </a:t>
            </a:r>
            <a:endParaRPr lang="en-US" altLang="zh-CN" sz="2000" dirty="0" smtClean="0"/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	</a:t>
            </a:r>
            <a:r>
              <a:rPr lang="en-US" altLang="zh-CN" sz="2000" dirty="0" err="1" smtClean="0"/>
              <a:t>ss_item_sk</a:t>
            </a:r>
            <a:r>
              <a:rPr lang="en-US" altLang="zh-CN" sz="2000" dirty="0"/>
              <a:t>, </a:t>
            </a:r>
            <a:endParaRPr lang="en-US" altLang="zh-CN" sz="2000" dirty="0" smtClean="0"/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	</a:t>
            </a:r>
            <a:r>
              <a:rPr lang="en-US" altLang="zh-CN" sz="2000" dirty="0" smtClean="0"/>
              <a:t>sum</a:t>
            </a:r>
            <a:r>
              <a:rPr lang="en-US" altLang="zh-CN" sz="2000" dirty="0"/>
              <a:t>(</a:t>
            </a:r>
            <a:r>
              <a:rPr lang="en-US" altLang="zh-CN" sz="2000" dirty="0" err="1"/>
              <a:t>ss_sales_price</a:t>
            </a:r>
            <a:r>
              <a:rPr lang="en-US" altLang="zh-CN" sz="2000" dirty="0"/>
              <a:t>) as revenue 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2000" dirty="0" smtClean="0"/>
              <a:t>from </a:t>
            </a:r>
            <a:r>
              <a:rPr lang="en-US" altLang="zh-CN" sz="2000" dirty="0" err="1"/>
              <a:t>store_sales</a:t>
            </a:r>
            <a:r>
              <a:rPr lang="en-US" altLang="zh-CN" sz="2000" dirty="0"/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2000" dirty="0" smtClean="0"/>
              <a:t>join </a:t>
            </a:r>
            <a:r>
              <a:rPr lang="en-US" altLang="zh-CN" sz="2000" dirty="0" err="1"/>
              <a:t>date_dim</a:t>
            </a:r>
            <a:r>
              <a:rPr lang="en-US" altLang="zh-CN" sz="2000" dirty="0"/>
              <a:t> on(</a:t>
            </a:r>
            <a:r>
              <a:rPr lang="en-US" altLang="zh-CN" sz="2000" dirty="0" err="1"/>
              <a:t>store_sales.ss_sold_date_sk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	=</a:t>
            </a:r>
            <a:r>
              <a:rPr lang="en-US" altLang="zh-CN" sz="2000" dirty="0" err="1"/>
              <a:t>date_dim.d_date_sk</a:t>
            </a:r>
            <a:r>
              <a:rPr lang="en-US" altLang="zh-CN" sz="2000" dirty="0"/>
              <a:t>) 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2000" dirty="0" smtClean="0"/>
              <a:t>where </a:t>
            </a:r>
            <a:r>
              <a:rPr lang="en-US" altLang="zh-CN" sz="2000" dirty="0" err="1"/>
              <a:t>d_month_seq</a:t>
            </a:r>
            <a:r>
              <a:rPr lang="en-US" altLang="zh-CN" sz="2000" dirty="0"/>
              <a:t> between 1176 and 1176+11 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group by </a:t>
            </a:r>
            <a:r>
              <a:rPr lang="en-US" altLang="zh-CN" sz="2000" dirty="0" err="1"/>
              <a:t>ss_store_sk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ss_item_sk</a:t>
            </a:r>
            <a:r>
              <a:rPr lang="en-US" altLang="zh-CN" sz="2000" dirty="0"/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limit 100;</a:t>
            </a:r>
          </a:p>
        </p:txBody>
      </p:sp>
    </p:spTree>
    <p:extLst>
      <p:ext uri="{BB962C8B-B14F-4D97-AF65-F5344CB8AC3E}">
        <p14:creationId xmlns:p14="http://schemas.microsoft.com/office/powerpoint/2010/main" val="244702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Query </a:t>
            </a:r>
            <a:r>
              <a:rPr lang="en-US" altLang="zh-CN" dirty="0" smtClean="0"/>
              <a:t>Set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Tx/>
              <a:buChar char="•"/>
              <a:defRPr/>
            </a:pPr>
            <a:r>
              <a:rPr lang="en-US" altLang="zh-CN" sz="3200" dirty="0" smtClean="0"/>
              <a:t>Star join</a:t>
            </a:r>
            <a:r>
              <a:rPr lang="en-US" altLang="zh-CN" dirty="0"/>
              <a:t>:</a:t>
            </a:r>
            <a:r>
              <a:rPr lang="en-US" altLang="zh-CN" dirty="0" smtClean="0"/>
              <a:t> </a:t>
            </a:r>
            <a:r>
              <a:rPr lang="en-US" altLang="zh-CN" dirty="0"/>
              <a:t>--</a:t>
            </a:r>
            <a:r>
              <a:rPr lang="en-US" altLang="zh-CN" sz="2000" b="1" dirty="0" smtClean="0"/>
              <a:t>qD27go</a:t>
            </a:r>
            <a:r>
              <a:rPr lang="en-US" altLang="zh-CN" sz="2000" b="1" dirty="0"/>
              <a:t>-</a:t>
            </a:r>
            <a:r>
              <a:rPr lang="en-US" altLang="zh-CN" sz="2000" b="1" dirty="0" smtClean="0"/>
              <a:t>-(5</a:t>
            </a:r>
            <a:r>
              <a:rPr lang="en-US" altLang="zh-CN" sz="2000" b="1" dirty="0"/>
              <a:t> </a:t>
            </a:r>
            <a:r>
              <a:rPr lang="en-US" altLang="zh-CN" sz="2000" b="1" dirty="0" smtClean="0"/>
              <a:t>tables)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 smtClean="0"/>
              <a:t>select  </a:t>
            </a:r>
            <a:r>
              <a:rPr lang="en-US" altLang="zh-CN" sz="1600" dirty="0" err="1" smtClean="0"/>
              <a:t>i_item_id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s_state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avg</a:t>
            </a:r>
            <a:r>
              <a:rPr lang="en-US" altLang="zh-CN" sz="1600" dirty="0"/>
              <a:t>(</a:t>
            </a:r>
            <a:r>
              <a:rPr lang="en-US" altLang="zh-CN" sz="1600" dirty="0" err="1"/>
              <a:t>ss_quantity</a:t>
            </a:r>
            <a:r>
              <a:rPr lang="en-US" altLang="zh-CN" sz="1600" dirty="0"/>
              <a:t>) agg1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avg</a:t>
            </a:r>
            <a:r>
              <a:rPr lang="en-US" altLang="zh-CN" sz="1600" dirty="0"/>
              <a:t>(</a:t>
            </a:r>
            <a:r>
              <a:rPr lang="en-US" altLang="zh-CN" sz="1600" dirty="0" err="1"/>
              <a:t>ss_list_price</a:t>
            </a:r>
            <a:r>
              <a:rPr lang="en-US" altLang="zh-CN" sz="1600" dirty="0"/>
              <a:t>) agg2,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        </a:t>
            </a:r>
            <a:r>
              <a:rPr lang="en-US" altLang="zh-CN" sz="1600" dirty="0" err="1"/>
              <a:t>avg</a:t>
            </a:r>
            <a:r>
              <a:rPr lang="en-US" altLang="zh-CN" sz="1600" dirty="0"/>
              <a:t>(</a:t>
            </a:r>
            <a:r>
              <a:rPr lang="en-US" altLang="zh-CN" sz="1600" dirty="0" err="1"/>
              <a:t>ss_coupon_amt</a:t>
            </a:r>
            <a:r>
              <a:rPr lang="en-US" altLang="zh-CN" sz="1600" dirty="0"/>
              <a:t>) agg3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avg</a:t>
            </a:r>
            <a:r>
              <a:rPr lang="en-US" altLang="zh-CN" sz="1600" dirty="0"/>
              <a:t>(</a:t>
            </a:r>
            <a:r>
              <a:rPr lang="en-US" altLang="zh-CN" sz="1600" dirty="0" err="1"/>
              <a:t>ss_sales_price</a:t>
            </a:r>
            <a:r>
              <a:rPr lang="en-US" altLang="zh-CN" sz="1600" dirty="0"/>
              <a:t>) agg4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 from </a:t>
            </a:r>
            <a:r>
              <a:rPr lang="en-US" altLang="zh-CN" sz="1600" dirty="0" err="1"/>
              <a:t>store_sales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ss</a:t>
            </a:r>
            <a:r>
              <a:rPr lang="en-US" altLang="zh-CN" sz="1600" dirty="0"/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	join  </a:t>
            </a:r>
            <a:r>
              <a:rPr lang="en-US" altLang="zh-CN" sz="1600" dirty="0" err="1"/>
              <a:t>customer_demographics</a:t>
            </a:r>
            <a:r>
              <a:rPr lang="en-US" altLang="zh-CN" sz="1600" dirty="0"/>
              <a:t> cd on(</a:t>
            </a:r>
            <a:r>
              <a:rPr lang="en-US" altLang="zh-CN" sz="1600" dirty="0" err="1"/>
              <a:t>ss.ss_cdemo_sk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cd.cd_demo_sk</a:t>
            </a:r>
            <a:r>
              <a:rPr lang="en-US" altLang="zh-CN" sz="1600" dirty="0"/>
              <a:t>)  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	join  </a:t>
            </a:r>
            <a:r>
              <a:rPr lang="en-US" altLang="zh-CN" sz="1600" dirty="0" err="1"/>
              <a:t>date_dim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dd</a:t>
            </a:r>
            <a:r>
              <a:rPr lang="en-US" altLang="zh-CN" sz="1600" dirty="0"/>
              <a:t> on(</a:t>
            </a:r>
            <a:r>
              <a:rPr lang="en-US" altLang="zh-CN" sz="1600" dirty="0" err="1"/>
              <a:t>ss.ss_sold_date_sk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dd.d_date_sk</a:t>
            </a:r>
            <a:r>
              <a:rPr lang="en-US" altLang="zh-CN" sz="1600" dirty="0"/>
              <a:t>) 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	join  store s on(</a:t>
            </a:r>
            <a:r>
              <a:rPr lang="en-US" altLang="zh-CN" sz="1600" dirty="0" err="1"/>
              <a:t>ss.ss_store_sk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s.s_store_sk</a:t>
            </a:r>
            <a:r>
              <a:rPr lang="en-US" altLang="zh-CN" sz="1600" dirty="0"/>
              <a:t>) 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	join item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on(</a:t>
            </a:r>
            <a:r>
              <a:rPr lang="en-US" altLang="zh-CN" sz="1600" dirty="0" err="1"/>
              <a:t>ss.ss_item_sk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i.i_item_sk</a:t>
            </a:r>
            <a:r>
              <a:rPr lang="en-US" altLang="zh-CN" sz="1600" dirty="0"/>
              <a:t>)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 where  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       </a:t>
            </a:r>
            <a:r>
              <a:rPr lang="en-US" altLang="zh-CN" sz="1600" dirty="0" err="1"/>
              <a:t>cd_gender</a:t>
            </a:r>
            <a:r>
              <a:rPr lang="en-US" altLang="zh-CN" sz="1600" dirty="0"/>
              <a:t> = 'M' and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       </a:t>
            </a:r>
            <a:r>
              <a:rPr lang="en-US" altLang="zh-CN" sz="1600" dirty="0" err="1"/>
              <a:t>cd_marital_status</a:t>
            </a:r>
            <a:r>
              <a:rPr lang="en-US" altLang="zh-CN" sz="1600" dirty="0"/>
              <a:t> = 'S' and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       </a:t>
            </a:r>
            <a:r>
              <a:rPr lang="en-US" altLang="zh-CN" sz="1600" dirty="0" err="1"/>
              <a:t>cd_education_status</a:t>
            </a:r>
            <a:r>
              <a:rPr lang="en-US" altLang="zh-CN" sz="1600" dirty="0"/>
              <a:t> = 'College' and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       </a:t>
            </a:r>
            <a:r>
              <a:rPr lang="en-US" altLang="zh-CN" sz="1600" dirty="0" err="1"/>
              <a:t>d_year</a:t>
            </a:r>
            <a:r>
              <a:rPr lang="en-US" altLang="zh-CN" sz="1600" dirty="0"/>
              <a:t> = 2002 </a:t>
            </a:r>
            <a:r>
              <a:rPr lang="en-US" altLang="zh-CN" sz="1600" dirty="0" smtClean="0"/>
              <a:t>and </a:t>
            </a:r>
            <a:r>
              <a:rPr lang="en-US" altLang="zh-CN" sz="1600" dirty="0" err="1"/>
              <a:t>s_state</a:t>
            </a:r>
            <a:r>
              <a:rPr lang="en-US" altLang="zh-CN" sz="1600" dirty="0"/>
              <a:t>='TN'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 group by </a:t>
            </a:r>
            <a:r>
              <a:rPr lang="en-US" altLang="zh-CN" sz="1600" dirty="0" err="1"/>
              <a:t>i_item_id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s_state</a:t>
            </a:r>
            <a:endParaRPr lang="en-US" altLang="zh-CN" sz="1600" dirty="0"/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 order by </a:t>
            </a:r>
            <a:r>
              <a:rPr lang="en-US" altLang="zh-CN" sz="1600" dirty="0" err="1"/>
              <a:t>i_item_id</a:t>
            </a:r>
            <a:r>
              <a:rPr lang="en-US" altLang="zh-CN" sz="1600" dirty="0"/>
              <a:t> ,</a:t>
            </a:r>
            <a:r>
              <a:rPr lang="en-US" altLang="zh-CN" sz="1600" dirty="0" err="1"/>
              <a:t>s_state</a:t>
            </a:r>
            <a:endParaRPr lang="en-US" altLang="zh-CN" sz="1600" dirty="0"/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 limit 100 ;</a:t>
            </a:r>
          </a:p>
        </p:txBody>
      </p:sp>
    </p:spTree>
    <p:extLst>
      <p:ext uri="{BB962C8B-B14F-4D97-AF65-F5344CB8AC3E}">
        <p14:creationId xmlns:p14="http://schemas.microsoft.com/office/powerpoint/2010/main" val="92552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Query Set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CN" dirty="0" smtClean="0"/>
              <a:t>Complex query</a:t>
            </a:r>
            <a:r>
              <a:rPr lang="en-US" altLang="zh-CN" dirty="0"/>
              <a:t>:</a:t>
            </a:r>
            <a:r>
              <a:rPr lang="en-US" altLang="zh-CN" dirty="0" smtClean="0"/>
              <a:t> </a:t>
            </a:r>
            <a:r>
              <a:rPr lang="en-US" altLang="zh-CN" sz="2000" b="1" dirty="0" smtClean="0"/>
              <a:t>-</a:t>
            </a:r>
            <a:r>
              <a:rPr lang="en-US" altLang="zh-CN" sz="2000" b="1" dirty="0"/>
              <a:t>-</a:t>
            </a:r>
            <a:r>
              <a:rPr lang="en-US" altLang="zh-CN" sz="2000" b="1" dirty="0" smtClean="0"/>
              <a:t>qD6gho—(5</a:t>
            </a:r>
            <a:r>
              <a:rPr lang="en-US" altLang="zh-CN" sz="2000" b="1" dirty="0"/>
              <a:t> </a:t>
            </a:r>
            <a:r>
              <a:rPr lang="en-US" altLang="zh-CN" sz="2000" b="1" dirty="0" smtClean="0"/>
              <a:t>tables)</a:t>
            </a:r>
            <a:endParaRPr lang="en-US" altLang="zh-CN" sz="2000" dirty="0"/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select  </a:t>
            </a:r>
            <a:r>
              <a:rPr lang="en-US" altLang="zh-CN" sz="2000" dirty="0" err="1"/>
              <a:t>a.ca_state</a:t>
            </a:r>
            <a:r>
              <a:rPr lang="en-US" altLang="zh-CN" sz="2000" dirty="0"/>
              <a:t> state, count(*) </a:t>
            </a:r>
            <a:r>
              <a:rPr lang="en-US" altLang="zh-CN" sz="2000" dirty="0" err="1"/>
              <a:t>cnt</a:t>
            </a:r>
            <a:endParaRPr lang="en-US" altLang="zh-CN" sz="2000" dirty="0"/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	from </a:t>
            </a:r>
            <a:r>
              <a:rPr lang="en-US" altLang="zh-CN" sz="2000" dirty="0" err="1"/>
              <a:t>customer_address</a:t>
            </a:r>
            <a:r>
              <a:rPr lang="en-US" altLang="zh-CN" sz="2000" dirty="0"/>
              <a:t>   a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	join  customer c on(</a:t>
            </a:r>
            <a:r>
              <a:rPr lang="en-US" altLang="zh-CN" sz="2000" dirty="0" err="1"/>
              <a:t>a.customer_address.ca_address_sk</a:t>
            </a:r>
            <a:r>
              <a:rPr lang="en-US" altLang="zh-CN" sz="2000" dirty="0"/>
              <a:t> = </a:t>
            </a:r>
            <a:r>
              <a:rPr lang="en-US" altLang="zh-CN" sz="2000" dirty="0" err="1"/>
              <a:t>c.c_current_addr_sk</a:t>
            </a:r>
            <a:r>
              <a:rPr lang="en-US" altLang="zh-CN" sz="2000" dirty="0"/>
              <a:t>)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	join  </a:t>
            </a:r>
            <a:r>
              <a:rPr lang="en-US" altLang="zh-CN" sz="2000" dirty="0" err="1"/>
              <a:t>store_sales</a:t>
            </a:r>
            <a:r>
              <a:rPr lang="en-US" altLang="zh-CN" sz="2000" dirty="0"/>
              <a:t> s  on(</a:t>
            </a:r>
            <a:r>
              <a:rPr lang="en-US" altLang="zh-CN" sz="2000" dirty="0" err="1"/>
              <a:t>c.c_customer_sk</a:t>
            </a:r>
            <a:r>
              <a:rPr lang="en-US" altLang="zh-CN" sz="2000" dirty="0"/>
              <a:t> = </a:t>
            </a:r>
            <a:r>
              <a:rPr lang="en-US" altLang="zh-CN" sz="2000" dirty="0" err="1"/>
              <a:t>s.ss_customer_sk</a:t>
            </a:r>
            <a:r>
              <a:rPr lang="en-US" altLang="zh-CN" sz="2000" dirty="0"/>
              <a:t>)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	join </a:t>
            </a:r>
            <a:r>
              <a:rPr lang="en-US" altLang="zh-CN" sz="2000" dirty="0" err="1"/>
              <a:t>date_dim</a:t>
            </a:r>
            <a:r>
              <a:rPr lang="en-US" altLang="zh-CN" sz="2000" dirty="0"/>
              <a:t> d  on(</a:t>
            </a:r>
            <a:r>
              <a:rPr lang="en-US" altLang="zh-CN" sz="2000" dirty="0" err="1"/>
              <a:t>s.ss_sold_date_sk</a:t>
            </a:r>
            <a:r>
              <a:rPr lang="en-US" altLang="zh-CN" sz="2000" dirty="0"/>
              <a:t> = </a:t>
            </a:r>
            <a:r>
              <a:rPr lang="en-US" altLang="zh-CN" sz="2000" dirty="0" err="1"/>
              <a:t>d.d_date_sk</a:t>
            </a:r>
            <a:r>
              <a:rPr lang="en-US" altLang="zh-CN" sz="2000" dirty="0"/>
              <a:t>)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	join item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 on(</a:t>
            </a:r>
            <a:r>
              <a:rPr lang="en-US" altLang="zh-CN" sz="2000" dirty="0" err="1"/>
              <a:t>s.ss_item_sk</a:t>
            </a:r>
            <a:r>
              <a:rPr lang="en-US" altLang="zh-CN" sz="2000" dirty="0"/>
              <a:t> = </a:t>
            </a:r>
            <a:r>
              <a:rPr lang="en-US" altLang="zh-CN" sz="2000" dirty="0" err="1"/>
              <a:t>i.i_item_sk</a:t>
            </a:r>
            <a:r>
              <a:rPr lang="en-US" altLang="zh-CN" sz="2000" dirty="0"/>
              <a:t>)  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group by </a:t>
            </a:r>
            <a:r>
              <a:rPr lang="en-US" altLang="zh-CN" sz="2000" dirty="0" err="1"/>
              <a:t>a.ca_state</a:t>
            </a:r>
            <a:endParaRPr lang="en-US" altLang="zh-CN" sz="2000" dirty="0"/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having count(*) &gt;= 10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order by </a:t>
            </a:r>
            <a:r>
              <a:rPr lang="en-US" altLang="zh-CN" sz="2000" dirty="0" err="1"/>
              <a:t>cnt</a:t>
            </a:r>
            <a:r>
              <a:rPr lang="en-US" altLang="zh-CN" sz="2000" dirty="0"/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2000" dirty="0"/>
              <a:t>limit 100;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3488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Calibri" charset="0"/>
                <a:ea typeface="宋体" charset="0"/>
              </a:rPr>
              <a:t>1TB</a:t>
            </a:r>
            <a:r>
              <a:rPr lang="en-US" altLang="zh-CN" dirty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data</a:t>
            </a:r>
            <a:r>
              <a:rPr lang="en-US" altLang="zh-CN" dirty="0">
                <a:latin typeface="Calibri" charset="0"/>
                <a:ea typeface="宋体" charset="0"/>
              </a:rPr>
              <a:t/>
            </a:r>
            <a:br>
              <a:rPr lang="en-US" altLang="zh-CN" dirty="0">
                <a:latin typeface="Calibri" charset="0"/>
                <a:ea typeface="宋体" charset="0"/>
              </a:rPr>
            </a:br>
            <a:r>
              <a:rPr lang="en-US" altLang="zh-CN" dirty="0" smtClean="0">
                <a:latin typeface="Calibri" charset="0"/>
                <a:ea typeface="宋体" charset="0"/>
              </a:rPr>
              <a:t>change the number of nodes</a:t>
            </a:r>
            <a:br>
              <a:rPr lang="en-US" altLang="zh-CN" dirty="0" smtClean="0">
                <a:latin typeface="Calibri" charset="0"/>
                <a:ea typeface="宋体" charset="0"/>
              </a:rPr>
            </a:br>
            <a:r>
              <a:rPr lang="en-US" altLang="zh-CN" dirty="0" smtClean="0">
                <a:latin typeface="Calibri" charset="0"/>
                <a:ea typeface="宋体" charset="0"/>
              </a:rPr>
              <a:t>25, 50, 100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0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609476"/>
            <a:ext cx="9051094" cy="56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7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02806"/>
            <a:ext cx="9036744" cy="58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9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48" y="633623"/>
            <a:ext cx="9193460" cy="58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1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Calibri" charset="0"/>
                <a:ea typeface="宋体" charset="0"/>
              </a:rPr>
              <a:t>100 nodes</a:t>
            </a:r>
            <a:br>
              <a:rPr lang="en-US" altLang="zh-CN" dirty="0" smtClean="0">
                <a:latin typeface="Calibri" charset="0"/>
                <a:ea typeface="宋体" charset="0"/>
              </a:rPr>
            </a:br>
            <a:r>
              <a:rPr lang="en-US" altLang="zh-CN" dirty="0" smtClean="0">
                <a:latin typeface="Calibri" charset="0"/>
                <a:ea typeface="宋体" charset="0"/>
              </a:rPr>
              <a:t>increase data size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from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1TB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to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3TB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5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" y="549530"/>
            <a:ext cx="9156948" cy="57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9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4797152"/>
            <a:ext cx="9180512" cy="1008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2968352"/>
            <a:ext cx="9180512" cy="1828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1600200"/>
            <a:ext cx="9144000" cy="139675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4500" dirty="0" smtClean="0"/>
              <a:t>Observation</a:t>
            </a:r>
            <a:endParaRPr lang="zh-CN" altLang="en-US" sz="45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CN" dirty="0" smtClean="0"/>
              <a:t>Columnar storage is important for performance improvement, when big table has many columns</a:t>
            </a:r>
          </a:p>
          <a:p>
            <a:pPr lvl="1">
              <a:defRPr/>
            </a:pPr>
            <a:r>
              <a:rPr lang="en-US" altLang="zh-CN" dirty="0" smtClean="0"/>
              <a:t>Stinger (Hive 0.12 with </a:t>
            </a:r>
            <a:r>
              <a:rPr lang="en-US" altLang="zh-CN" dirty="0" err="1" smtClean="0"/>
              <a:t>ORCFile</a:t>
            </a:r>
            <a:r>
              <a:rPr lang="en-US" altLang="zh-CN" dirty="0" smtClean="0"/>
              <a:t>) VS Hive, Impala</a:t>
            </a:r>
            <a:r>
              <a:rPr lang="en-US" altLang="zh-CN" dirty="0"/>
              <a:t> </a:t>
            </a:r>
            <a:r>
              <a:rPr lang="en-US" altLang="zh-CN" dirty="0" smtClean="0"/>
              <a:t>Parquet VS </a:t>
            </a:r>
            <a:r>
              <a:rPr lang="en-US" altLang="zh-CN" dirty="0" err="1" smtClean="0"/>
              <a:t>Textfile</a:t>
            </a:r>
            <a:endParaRPr lang="en-US" altLang="zh-CN" dirty="0"/>
          </a:p>
          <a:p>
            <a:pPr>
              <a:defRPr/>
            </a:pPr>
            <a:r>
              <a:rPr lang="en-US" altLang="zh-CN" dirty="0" smtClean="0"/>
              <a:t>Discard MR</a:t>
            </a:r>
            <a:r>
              <a:rPr lang="en-US" altLang="zh-CN" dirty="0"/>
              <a:t> </a:t>
            </a:r>
            <a:r>
              <a:rPr lang="en-US" altLang="zh-CN" dirty="0" smtClean="0"/>
              <a:t>model, performance benefits from saving the cost of </a:t>
            </a:r>
            <a:r>
              <a:rPr lang="en-US" altLang="zh-CN" dirty="0"/>
              <a:t>intermediate results persistency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Impala, Shark, Presto</a:t>
            </a:r>
            <a:r>
              <a:rPr lang="en-US" altLang="zh-CN" dirty="0"/>
              <a:t> </a:t>
            </a:r>
            <a:r>
              <a:rPr lang="en-US" altLang="zh-CN" dirty="0" smtClean="0"/>
              <a:t>perform better than Hive</a:t>
            </a:r>
            <a:r>
              <a:rPr lang="en-US" altLang="zh-CN" dirty="0"/>
              <a:t> </a:t>
            </a:r>
            <a:r>
              <a:rPr lang="en-US" altLang="zh-CN" dirty="0" smtClean="0"/>
              <a:t>and Stinger</a:t>
            </a:r>
          </a:p>
          <a:p>
            <a:pPr lvl="1">
              <a:defRPr/>
            </a:pPr>
            <a:r>
              <a:rPr lang="en-US" altLang="zh-CN" dirty="0" smtClean="0"/>
              <a:t>The superiority decreases when the queries become complex</a:t>
            </a:r>
            <a:endParaRPr lang="en-US" altLang="zh-CN" dirty="0"/>
          </a:p>
          <a:p>
            <a:pPr>
              <a:defRPr/>
            </a:pPr>
            <a:r>
              <a:rPr lang="en-US" altLang="zh-CN" dirty="0" smtClean="0"/>
              <a:t>Techniques from MPP databases do help:</a:t>
            </a:r>
          </a:p>
          <a:p>
            <a:pPr lvl="1">
              <a:defRPr/>
            </a:pPr>
            <a:r>
              <a:rPr lang="en-US" altLang="zh-CN" dirty="0" smtClean="0"/>
              <a:t>Impala performs much more better for join over two and more tables</a:t>
            </a:r>
          </a:p>
        </p:txBody>
      </p:sp>
    </p:spTree>
    <p:extLst>
      <p:ext uri="{BB962C8B-B14F-4D97-AF65-F5344CB8AC3E}">
        <p14:creationId xmlns:p14="http://schemas.microsoft.com/office/powerpoint/2010/main" val="225529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</a:p>
          <a:p>
            <a:r>
              <a:rPr kumimoji="1" lang="en-US" altLang="zh-CN" dirty="0" smtClean="0"/>
              <a:t>Benchmarks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 SQL-on-</a:t>
            </a:r>
            <a:r>
              <a:rPr kumimoji="1" lang="en-US" altLang="zh-CN" dirty="0" err="1" smtClean="0"/>
              <a:t>Hadoop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systems</a:t>
            </a:r>
          </a:p>
          <a:p>
            <a:r>
              <a:rPr kumimoji="1" lang="en-US" altLang="zh-CN" dirty="0" smtClean="0"/>
              <a:t>Experimental settings</a:t>
            </a:r>
          </a:p>
          <a:p>
            <a:r>
              <a:rPr kumimoji="1" lang="en-US" altLang="zh-CN" dirty="0" smtClean="0"/>
              <a:t>Results</a:t>
            </a:r>
          </a:p>
          <a:p>
            <a:r>
              <a:rPr kumimoji="1" lang="en-US" altLang="zh-CN" dirty="0" smtClean="0"/>
              <a:t>Observations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89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4005064"/>
            <a:ext cx="9180512" cy="1828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1600200"/>
            <a:ext cx="9144000" cy="240486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Observation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altLang="zh-CN" dirty="0" smtClean="0"/>
              <a:t>Performance benefits more from the usage of large memory</a:t>
            </a:r>
            <a:endParaRPr lang="en-US" altLang="zh-CN" dirty="0"/>
          </a:p>
          <a:p>
            <a:pPr lvl="1">
              <a:defRPr/>
            </a:pPr>
            <a:r>
              <a:rPr lang="en-US" altLang="zh-CN" dirty="0" smtClean="0"/>
              <a:t>Shark</a:t>
            </a:r>
            <a:r>
              <a:rPr lang="en-US" altLang="zh-CN" dirty="0"/>
              <a:t> </a:t>
            </a:r>
            <a:r>
              <a:rPr lang="en-US" altLang="zh-CN" dirty="0" smtClean="0"/>
              <a:t>and Impala perform better for small dataset</a:t>
            </a:r>
            <a:endParaRPr lang="en-US" altLang="zh-CN" dirty="0"/>
          </a:p>
          <a:p>
            <a:pPr lvl="1">
              <a:defRPr/>
            </a:pPr>
            <a:r>
              <a:rPr lang="en-US" altLang="zh-CN" dirty="0" smtClean="0"/>
              <a:t>Performance when memory is not enough, Shark has many problems</a:t>
            </a:r>
            <a:endParaRPr kumimoji="1" lang="en-US" altLang="zh-CN" dirty="0" smtClean="0"/>
          </a:p>
          <a:p>
            <a:r>
              <a:rPr kumimoji="1" lang="en-US" altLang="zh-CN" dirty="0" smtClean="0"/>
              <a:t>Data </a:t>
            </a:r>
            <a:r>
              <a:rPr kumimoji="1" lang="en-US" altLang="zh-CN" dirty="0" err="1"/>
              <a:t>s</a:t>
            </a:r>
            <a:r>
              <a:rPr kumimoji="1" lang="en-US" altLang="zh-CN" dirty="0" err="1" smtClean="0"/>
              <a:t>kewness</a:t>
            </a:r>
            <a:r>
              <a:rPr kumimoji="1" lang="en-US" altLang="zh-CN" dirty="0" smtClean="0"/>
              <a:t> significantly affects the performance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Hive</a:t>
            </a:r>
            <a:r>
              <a:rPr kumimoji="1" lang="zh-CN" altLang="en-US" dirty="0"/>
              <a:t>、</a:t>
            </a:r>
            <a:r>
              <a:rPr kumimoji="1" lang="en-US" altLang="zh-CN" dirty="0"/>
              <a:t>Stinger</a:t>
            </a:r>
            <a:r>
              <a:rPr kumimoji="1" lang="zh-CN" altLang="en-US" dirty="0"/>
              <a:t>、</a:t>
            </a:r>
            <a:r>
              <a:rPr kumimoji="1" lang="en-US" altLang="zh-CN" dirty="0" smtClean="0"/>
              <a:t>Shark are sensitive to data </a:t>
            </a:r>
            <a:r>
              <a:rPr kumimoji="1" lang="en-US" altLang="zh-CN" dirty="0" err="1" smtClean="0"/>
              <a:t>skewness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It looks that the impact is not too much for Impala</a:t>
            </a:r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543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3" y="4077072"/>
            <a:ext cx="1714500" cy="2095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80313" y="6093296"/>
            <a:ext cx="187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 smtClean="0"/>
              <a:t>Huijie</a:t>
            </a:r>
            <a:r>
              <a:rPr kumimoji="1" lang="en-US" altLang="zh-CN" sz="2400" dirty="0" smtClean="0"/>
              <a:t> Zhang</a:t>
            </a:r>
            <a:endParaRPr kumimoji="1"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31031"/>
            <a:ext cx="2476500" cy="2590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72000" y="275131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 smtClean="0"/>
              <a:t>Haoqiong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Bian</a:t>
            </a:r>
            <a:endParaRPr kumimoji="1" lang="zh-CN" altLang="en-US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411" y="3861048"/>
            <a:ext cx="1701800" cy="25495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75929" y="6372036"/>
            <a:ext cx="1360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 smtClean="0"/>
              <a:t>Dehai</a:t>
            </a:r>
            <a:r>
              <a:rPr kumimoji="1" lang="en-US" altLang="zh-CN" sz="2400" dirty="0" smtClean="0"/>
              <a:t> Liu</a:t>
            </a:r>
            <a:endParaRPr kumimoji="1"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179669"/>
            <a:ext cx="2295173" cy="286896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36296" y="296733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Jun Chen</a:t>
            </a:r>
            <a:endParaRPr kumimoji="1" lang="zh-CN" altLang="en-US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4263479"/>
            <a:ext cx="1524000" cy="21602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51720" y="635171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 smtClean="0"/>
              <a:t>Yanjie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Gao</a:t>
            </a:r>
            <a:endParaRPr kumimoji="1" lang="zh-CN" altLang="en-US" sz="2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880" y="4216354"/>
            <a:ext cx="2016224" cy="209296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851920" y="62373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Long He</a:t>
            </a:r>
            <a:endParaRPr kumimoji="1" lang="zh-CN" altLang="en-US" sz="24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109" y="3868107"/>
            <a:ext cx="1831208" cy="256490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7504" y="638132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 smtClean="0"/>
              <a:t>Zhaoan</a:t>
            </a:r>
            <a:r>
              <a:rPr kumimoji="1" lang="en-US" altLang="zh-CN" sz="2400" dirty="0" smtClean="0"/>
              <a:t> Dong</a:t>
            </a:r>
            <a:endParaRPr kumimoji="1" lang="zh-CN" altLang="en-US" sz="2400" dirty="0"/>
          </a:p>
        </p:txBody>
      </p:sp>
      <p:pic>
        <p:nvPicPr>
          <p:cNvPr id="19" name="图片 18" descr="IMG_017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303039"/>
            <a:ext cx="20882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本框 19"/>
          <p:cNvSpPr txBox="1"/>
          <p:nvPr/>
        </p:nvSpPr>
        <p:spPr>
          <a:xfrm>
            <a:off x="323528" y="267930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 smtClean="0"/>
              <a:t>Xiayong</a:t>
            </a:r>
            <a:r>
              <a:rPr kumimoji="1" lang="en-US" altLang="zh-CN" sz="2400" dirty="0" smtClean="0"/>
              <a:t> Du</a:t>
            </a:r>
            <a:endParaRPr kumimoji="1" lang="zh-CN" altLang="en-US" sz="24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8219" y="72008"/>
            <a:ext cx="1943741" cy="275102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411760" y="27809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 smtClean="0"/>
              <a:t>Xiongpai</a:t>
            </a:r>
            <a:r>
              <a:rPr kumimoji="1" lang="en-US" altLang="zh-CN" sz="2400" dirty="0" smtClean="0"/>
              <a:t> Qin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883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FontTx/>
              <a:buChar char="•"/>
            </a:pPr>
            <a:endParaRPr kumimoji="1" lang="en-US" altLang="zh-CN" sz="2800" kern="0" dirty="0" smtClean="0">
              <a:solidFill>
                <a:srgbClr val="000000"/>
              </a:solidFill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kumimoji="1" lang="en-US" altLang="zh-CN" sz="4800" kern="0" dirty="0" smtClean="0">
                <a:solidFill>
                  <a:srgbClr val="000000"/>
                </a:solidFill>
              </a:rPr>
              <a:t>Thanks!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kumimoji="1" lang="en-US" altLang="zh-CN" sz="4800" kern="0" dirty="0" smtClean="0">
                <a:solidFill>
                  <a:srgbClr val="000000"/>
                </a:solidFill>
              </a:rPr>
              <a:t>Q&amp;A</a:t>
            </a:r>
          </a:p>
          <a:p>
            <a:pPr lvl="1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1" lang="en-US" altLang="zh-CN" sz="2000" kern="0" dirty="0">
              <a:solidFill>
                <a:srgbClr val="000000"/>
              </a:solidFill>
              <a:latin typeface="Times New Roman"/>
            </a:endParaRPr>
          </a:p>
          <a:p>
            <a:pPr lvl="1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2000" dirty="0" smtClean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1124744"/>
            <a:ext cx="9144000" cy="0"/>
          </a:xfrm>
          <a:prstGeom prst="line">
            <a:avLst/>
          </a:prstGeom>
          <a:noFill/>
          <a:ln w="28575">
            <a:solidFill>
              <a:srgbClr val="9E084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505844"/>
            <a:ext cx="9144000" cy="360000"/>
          </a:xfrm>
          <a:prstGeom prst="rect">
            <a:avLst/>
          </a:prstGeom>
          <a:gradFill flip="none" rotWithShape="1">
            <a:gsLst>
              <a:gs pos="0">
                <a:srgbClr val="5C0000"/>
              </a:gs>
              <a:gs pos="50000">
                <a:srgbClr val="870200"/>
              </a:gs>
              <a:gs pos="100000">
                <a:srgbClr val="A10500"/>
              </a:gs>
            </a:gsLst>
            <a:lin ang="2700000" scaled="1"/>
            <a:tileRect/>
          </a:gradFill>
          <a:ln w="12700">
            <a:solidFill>
              <a:srgbClr val="9E0848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  <p:txBody>
          <a:bodyPr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0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813"/>
            <a:ext cx="9144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59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3645024"/>
            <a:ext cx="9144000" cy="237626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2420888"/>
            <a:ext cx="9144000" cy="122413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1600200"/>
            <a:ext cx="9144000" cy="8206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Trends of Big Data Analysis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CN" dirty="0" err="1" smtClean="0"/>
              <a:t>Hadoop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becomes </a:t>
            </a:r>
            <a:r>
              <a:rPr kumimoji="1" lang="en-US" altLang="zh-CN" dirty="0" smtClean="0"/>
              <a:t>the de </a:t>
            </a:r>
            <a:r>
              <a:rPr kumimoji="1" lang="en-US" altLang="zh-CN" dirty="0"/>
              <a:t>facto </a:t>
            </a:r>
            <a:r>
              <a:rPr kumimoji="1" lang="en-US" altLang="zh-CN" dirty="0" smtClean="0"/>
              <a:t>standard for big data processing</a:t>
            </a:r>
          </a:p>
          <a:p>
            <a:r>
              <a:rPr kumimoji="1" lang="en-US" altLang="zh-CN" dirty="0" smtClean="0"/>
              <a:t>Hive brings </a:t>
            </a:r>
            <a:r>
              <a:rPr kumimoji="1" lang="en-US" altLang="zh-CN" dirty="0"/>
              <a:t>SQL analysis </a:t>
            </a:r>
            <a:r>
              <a:rPr kumimoji="1" lang="en-US" altLang="zh-CN" dirty="0" smtClean="0"/>
              <a:t>functions for big data (</a:t>
            </a:r>
            <a:r>
              <a:rPr kumimoji="1" lang="en-US" altLang="zh-CN" dirty="0"/>
              <a:t>mostly structured</a:t>
            </a:r>
            <a:r>
              <a:rPr kumimoji="1" lang="en-US" altLang="zh-CN" dirty="0" smtClean="0"/>
              <a:t>) analysis</a:t>
            </a:r>
          </a:p>
          <a:p>
            <a:pPr lvl="1"/>
            <a:r>
              <a:rPr kumimoji="1" lang="en-US" altLang="zh-CN" dirty="0" smtClean="0"/>
              <a:t>Batch query (typically in hours)</a:t>
            </a:r>
          </a:p>
          <a:p>
            <a:r>
              <a:rPr kumimoji="1" lang="en-US" altLang="zh-CN" dirty="0" smtClean="0"/>
              <a:t>Many efforts targeting on interactive query for big data</a:t>
            </a:r>
          </a:p>
          <a:p>
            <a:pPr lvl="1"/>
            <a:r>
              <a:rPr kumimoji="1" lang="en-US" altLang="zh-CN" dirty="0" smtClean="0"/>
              <a:t>Many techniques </a:t>
            </a:r>
            <a:r>
              <a:rPr kumimoji="1" lang="en-US" altLang="zh-CN" dirty="0"/>
              <a:t>are </a:t>
            </a:r>
            <a:r>
              <a:rPr kumimoji="1" lang="en-US" altLang="zh-CN" dirty="0" smtClean="0"/>
              <a:t>borrowed from MPP analytical databases </a:t>
            </a:r>
          </a:p>
          <a:p>
            <a:pPr lvl="1"/>
            <a:r>
              <a:rPr kumimoji="1" lang="en-US" altLang="zh-CN" dirty="0" err="1" smtClean="0"/>
              <a:t>Dremel</a:t>
            </a:r>
            <a:r>
              <a:rPr kumimoji="1" lang="en-US" altLang="zh-CN" dirty="0" smtClean="0"/>
              <a:t>, Druid, Impala, Stinger/</a:t>
            </a:r>
            <a:r>
              <a:rPr kumimoji="1" lang="en-US" altLang="zh-CN" dirty="0" err="1" smtClean="0"/>
              <a:t>Tez</a:t>
            </a:r>
            <a:r>
              <a:rPr kumimoji="1" lang="en-US" altLang="zh-CN" dirty="0" smtClean="0"/>
              <a:t>, Drill…</a:t>
            </a:r>
          </a:p>
          <a:p>
            <a:pPr lvl="1"/>
            <a:r>
              <a:rPr kumimoji="1" lang="en-US" altLang="zh-CN" dirty="0" smtClean="0"/>
              <a:t>EMC </a:t>
            </a:r>
            <a:r>
              <a:rPr kumimoji="1" lang="en-US" altLang="zh-CN" dirty="0" err="1" smtClean="0"/>
              <a:t>Hawq</a:t>
            </a:r>
            <a:r>
              <a:rPr kumimoji="1" lang="en-US" altLang="zh-CN" dirty="0" smtClean="0"/>
              <a:t>,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Teradata SQL-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r>
              <a:rPr kumimoji="1" lang="en-US" altLang="zh-CN" dirty="0" smtClean="0"/>
              <a:t>, MS </a:t>
            </a:r>
            <a:r>
              <a:rPr kumimoji="1" lang="en-US" altLang="zh-CN" dirty="0" err="1" smtClean="0"/>
              <a:t>Polybase</a:t>
            </a:r>
            <a:endParaRPr lang="en-US" altLang="zh-CN" dirty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2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4717504"/>
            <a:ext cx="9144000" cy="1447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3212976"/>
            <a:ext cx="9144000" cy="151216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1600200"/>
            <a:ext cx="9144000" cy="161277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307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Calibri" charset="0"/>
                <a:ea typeface="宋体" charset="0"/>
              </a:rPr>
              <a:t>Benchmark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342900" lvl="1" indent="-3429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3200" dirty="0" smtClean="0">
                <a:cs typeface="+mn-cs"/>
              </a:rPr>
              <a:t>The market of big data analysis is quite similar to database markets in 80s</a:t>
            </a:r>
          </a:p>
          <a:p>
            <a:pPr lvl="1">
              <a:buFont typeface="Arial"/>
              <a:buChar char="–"/>
              <a:defRPr/>
            </a:pPr>
            <a:r>
              <a:rPr lang="en-US" altLang="zh-CN" sz="3000" dirty="0" smtClean="0">
                <a:latin typeface="Calibri" charset="0"/>
                <a:ea typeface="宋体" charset="0"/>
              </a:rPr>
              <a:t>New products come in flocks. No one dominates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dirty="0" smtClean="0"/>
              <a:t>Traditional databases benefits a lot from the benchmarks</a:t>
            </a:r>
          </a:p>
          <a:p>
            <a:pPr lvl="1">
              <a:buFont typeface="Arial"/>
              <a:buChar char="–"/>
              <a:defRPr/>
            </a:pPr>
            <a:r>
              <a:rPr lang="en-US" altLang="zh-CN" sz="3000" dirty="0" smtClean="0">
                <a:latin typeface="Calibri" charset="0"/>
                <a:ea typeface="宋体" charset="0"/>
              </a:rPr>
              <a:t>TPC</a:t>
            </a:r>
            <a:r>
              <a:rPr lang="en-US" altLang="zh-CN" sz="3000" dirty="0">
                <a:latin typeface="Calibri" charset="0"/>
                <a:ea typeface="宋体" charset="0"/>
              </a:rPr>
              <a:t>: Transaction Processing Performance </a:t>
            </a:r>
            <a:r>
              <a:rPr lang="en-US" altLang="zh-CN" sz="3000" dirty="0" smtClean="0">
                <a:latin typeface="Calibri" charset="0"/>
                <a:ea typeface="宋体" charset="0"/>
              </a:rPr>
              <a:t>Council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dirty="0" smtClean="0"/>
              <a:t>The lack of benchmarks for big data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kumimoji="0" lang="en-US" altLang="zh-CN" dirty="0" smtClean="0"/>
              <a:t>Data variety, app variety, system complexity, workload dynamics</a:t>
            </a:r>
            <a:endParaRPr kumimoji="0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4905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Calibri" charset="0"/>
                <a:ea typeface="宋体" charset="0"/>
              </a:rPr>
              <a:t>Benchmarks for Data Analysis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1600200"/>
            <a:ext cx="9144000" cy="20448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3573016"/>
            <a:ext cx="9144000" cy="158417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5022304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9218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CN" dirty="0" smtClean="0">
                <a:latin typeface="Calibri" charset="0"/>
                <a:ea typeface="宋体" charset="0"/>
              </a:rPr>
              <a:t>Big data </a:t>
            </a:r>
            <a:r>
              <a:rPr lang="en-US" altLang="zh-CN" dirty="0">
                <a:latin typeface="Calibri" charset="0"/>
                <a:ea typeface="宋体" charset="0"/>
              </a:rPr>
              <a:t>b</a:t>
            </a:r>
            <a:r>
              <a:rPr lang="en-US" altLang="zh-CN" dirty="0" smtClean="0">
                <a:latin typeface="Calibri" charset="0"/>
                <a:ea typeface="宋体" charset="0"/>
              </a:rPr>
              <a:t>enchmarks</a:t>
            </a:r>
          </a:p>
          <a:p>
            <a:pPr lvl="1">
              <a:defRPr/>
            </a:pPr>
            <a:r>
              <a:rPr lang="en-US" altLang="zh-CN" dirty="0" err="1" smtClean="0">
                <a:latin typeface="Calibri" charset="0"/>
                <a:ea typeface="宋体" charset="0"/>
              </a:rPr>
              <a:t>BigBench</a:t>
            </a:r>
            <a:r>
              <a:rPr lang="en-US" altLang="zh-CN" dirty="0" smtClean="0">
                <a:latin typeface="Calibri" charset="0"/>
                <a:ea typeface="宋体" charset="0"/>
              </a:rPr>
              <a:t>, Dynamic Analysis Pipeline</a:t>
            </a:r>
          </a:p>
          <a:p>
            <a:pPr lvl="1">
              <a:defRPr/>
            </a:pPr>
            <a:r>
              <a:rPr lang="en-US" altLang="zh-CN" dirty="0" err="1" smtClean="0">
                <a:latin typeface="Calibri" charset="0"/>
                <a:ea typeface="宋体" charset="0"/>
              </a:rPr>
              <a:t>BigDataBench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by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ICT,</a:t>
            </a:r>
            <a:r>
              <a:rPr lang="zh-CN" altLang="en-US" dirty="0" smtClean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CAS</a:t>
            </a:r>
          </a:p>
          <a:p>
            <a:pPr lvl="1">
              <a:defRPr/>
            </a:pPr>
            <a:r>
              <a:rPr lang="en-US" altLang="zh-CN" dirty="0" smtClean="0">
                <a:latin typeface="Calibri" charset="0"/>
                <a:ea typeface="宋体" charset="0"/>
              </a:rPr>
              <a:t>Berkeley Big Data Benchmark</a:t>
            </a:r>
            <a:endParaRPr lang="en-US" altLang="zh-CN" dirty="0">
              <a:latin typeface="Calibri" charset="0"/>
              <a:ea typeface="宋体" charset="0"/>
            </a:endParaRPr>
          </a:p>
          <a:p>
            <a:pPr>
              <a:defRPr/>
            </a:pPr>
            <a:r>
              <a:rPr lang="en-US" altLang="zh-CN" dirty="0" smtClean="0">
                <a:latin typeface="Calibri" charset="0"/>
                <a:ea typeface="宋体" charset="0"/>
              </a:rPr>
              <a:t>Benchmarks for BI</a:t>
            </a:r>
          </a:p>
          <a:p>
            <a:pPr lvl="1">
              <a:defRPr/>
            </a:pPr>
            <a:r>
              <a:rPr lang="en-US" altLang="zh-CN" dirty="0" smtClean="0">
                <a:latin typeface="Calibri" charset="0"/>
                <a:ea typeface="宋体" charset="0"/>
              </a:rPr>
              <a:t>TPC-H</a:t>
            </a:r>
          </a:p>
          <a:p>
            <a:pPr lvl="1">
              <a:defRPr/>
            </a:pPr>
            <a:r>
              <a:rPr lang="en-US" altLang="zh-CN" dirty="0" smtClean="0">
                <a:latin typeface="Calibri" charset="0"/>
                <a:ea typeface="宋体" charset="0"/>
              </a:rPr>
              <a:t>TPC-DS: scale up to 100TB</a:t>
            </a:r>
          </a:p>
          <a:p>
            <a:pPr>
              <a:defRPr/>
            </a:pPr>
            <a:r>
              <a:rPr lang="en-US" altLang="zh-CN" dirty="0" smtClean="0">
                <a:latin typeface="Calibri" charset="0"/>
                <a:ea typeface="宋体" charset="0"/>
              </a:rPr>
              <a:t>Performance tests for SQL</a:t>
            </a:r>
            <a:r>
              <a:rPr lang="en-US" altLang="zh-CN" dirty="0">
                <a:latin typeface="Calibri" charset="0"/>
                <a:ea typeface="宋体" charset="0"/>
              </a:rPr>
              <a:t>-on-</a:t>
            </a:r>
            <a:r>
              <a:rPr lang="en-US" altLang="zh-CN" dirty="0" err="1" smtClean="0">
                <a:latin typeface="Calibri" charset="0"/>
                <a:ea typeface="宋体" charset="0"/>
              </a:rPr>
              <a:t>Hadoop</a:t>
            </a:r>
            <a:r>
              <a:rPr lang="en-US" altLang="zh-CN" dirty="0">
                <a:latin typeface="Calibri" charset="0"/>
                <a:ea typeface="宋体" charset="0"/>
              </a:rPr>
              <a:t> </a:t>
            </a:r>
            <a:r>
              <a:rPr lang="en-US" altLang="zh-CN" dirty="0" smtClean="0">
                <a:latin typeface="Calibri" charset="0"/>
                <a:ea typeface="宋体" charset="0"/>
              </a:rPr>
              <a:t>systems</a:t>
            </a:r>
            <a:endParaRPr lang="en-US" altLang="zh-CN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3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latin typeface="Calibri" charset="0"/>
                <a:ea typeface="宋体" charset="0"/>
              </a:rPr>
              <a:t>Performance Tests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1600200"/>
            <a:ext cx="9144000" cy="197281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3573016"/>
            <a:ext cx="9144000" cy="1008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4581128"/>
            <a:ext cx="9144000" cy="14401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dirty="0" err="1" smtClean="0"/>
              <a:t>Renda</a:t>
            </a:r>
            <a:r>
              <a:rPr lang="en-US" altLang="zh-CN" dirty="0" smtClean="0"/>
              <a:t> Xing Cloud (</a:t>
            </a:r>
            <a:r>
              <a:rPr lang="zh-CN" altLang="en-US" dirty="0" smtClean="0"/>
              <a:t>人大行云</a:t>
            </a:r>
            <a:r>
              <a:rPr lang="en-US" altLang="zh-CN" dirty="0" smtClean="0"/>
              <a:t>)</a:t>
            </a:r>
            <a:endParaRPr kumimoji="0" lang="en-US" altLang="zh-CN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kumimoji="0" lang="en-US" altLang="zh-CN" dirty="0" smtClean="0"/>
              <a:t>50 </a:t>
            </a:r>
            <a:r>
              <a:rPr lang="en-US" altLang="zh-CN" dirty="0" smtClean="0"/>
              <a:t>physical nodes, up to 2</a:t>
            </a:r>
            <a:r>
              <a:rPr kumimoji="0" lang="en-US" altLang="zh-CN" dirty="0" smtClean="0"/>
              <a:t>00</a:t>
            </a:r>
            <a:r>
              <a:rPr lang="en-US" altLang="zh-CN" dirty="0"/>
              <a:t> </a:t>
            </a:r>
            <a:r>
              <a:rPr lang="en-US" altLang="zh-CN" dirty="0" smtClean="0"/>
              <a:t>virtual nodes</a:t>
            </a:r>
            <a:endParaRPr kumimoji="0" lang="en-US" altLang="zh-CN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kumimoji="0" lang="en-US" altLang="zh-CN" dirty="0" smtClean="0"/>
              <a:t>One typical virtual node: 4 </a:t>
            </a:r>
            <a:r>
              <a:rPr lang="en-US" altLang="zh-CN" dirty="0" smtClean="0"/>
              <a:t>core</a:t>
            </a:r>
            <a:r>
              <a:rPr kumimoji="0" lang="en-US" altLang="zh-CN" dirty="0" smtClean="0"/>
              <a:t>s, 20GB, 1TB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kumimoji="0" lang="en-US" altLang="zh-CN" dirty="0" smtClean="0"/>
              <a:t>Gigabit </a:t>
            </a:r>
            <a:r>
              <a:rPr kumimoji="0" lang="en-US" altLang="zh-CN" dirty="0" err="1" smtClean="0"/>
              <a:t>ethernet</a:t>
            </a:r>
            <a:endParaRPr kumimoji="0" lang="zh-CN" alt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dirty="0" smtClean="0"/>
              <a:t>Generate relational data using </a:t>
            </a:r>
            <a:r>
              <a:rPr kumimoji="0" lang="en-US" altLang="zh-CN" dirty="0" smtClean="0"/>
              <a:t>TPC-DS</a:t>
            </a:r>
            <a:endParaRPr lang="en-US" altLang="zh-CN" dirty="0"/>
          </a:p>
          <a:p>
            <a:pPr lvl="1">
              <a:buFont typeface="Arial"/>
              <a:buChar char="–"/>
              <a:defRPr/>
            </a:pPr>
            <a:r>
              <a:rPr lang="en-US" altLang="zh-CN" dirty="0"/>
              <a:t>300GB</a:t>
            </a:r>
            <a:r>
              <a:rPr lang="zh-CN" altLang="en-US" dirty="0"/>
              <a:t>、</a:t>
            </a:r>
            <a:r>
              <a:rPr lang="en-US" altLang="zh-CN" dirty="0"/>
              <a:t>1TB</a:t>
            </a:r>
            <a:r>
              <a:rPr lang="zh-CN" altLang="en-US" dirty="0"/>
              <a:t>、</a:t>
            </a:r>
            <a:r>
              <a:rPr lang="en-US" altLang="zh-CN" dirty="0"/>
              <a:t>3TB</a:t>
            </a:r>
            <a:endParaRPr lang="zh-CN" alt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altLang="zh-CN" dirty="0" smtClean="0"/>
              <a:t>SQL</a:t>
            </a:r>
            <a:r>
              <a:rPr kumimoji="0" lang="en-US" altLang="zh-CN" dirty="0"/>
              <a:t>-on-</a:t>
            </a:r>
            <a:r>
              <a:rPr kumimoji="0" lang="en-US" altLang="zh-CN" dirty="0" err="1" smtClean="0"/>
              <a:t>Hadoop</a:t>
            </a:r>
            <a:r>
              <a:rPr lang="en-US" altLang="zh-CN" dirty="0"/>
              <a:t> </a:t>
            </a:r>
            <a:r>
              <a:rPr lang="en-US" altLang="zh-CN" dirty="0" smtClean="0"/>
              <a:t>systems</a:t>
            </a:r>
            <a:endParaRPr kumimoji="0" lang="en-US" altLang="zh-CN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kumimoji="0" lang="en-US" altLang="zh-CN" dirty="0" smtClean="0"/>
              <a:t>Hive, Stinger, Shark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kumimoji="0" lang="en-US" altLang="zh-CN" dirty="0" smtClean="0"/>
              <a:t>Impala, Presto</a:t>
            </a:r>
            <a:endParaRPr kumimoji="0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556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4941168"/>
            <a:ext cx="9180512" cy="1008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4005064"/>
            <a:ext cx="9180512" cy="1008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-1016" y="2996952"/>
            <a:ext cx="9180512" cy="1008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2276872"/>
            <a:ext cx="9180512" cy="72008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1600200"/>
            <a:ext cx="9144000" cy="6766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200" b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dirty="0" smtClean="0"/>
              <a:t>Tested Systems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kumimoji="0" lang="en-US" altLang="zh-CN" sz="2800" dirty="0" smtClean="0"/>
              <a:t>Apache Hive (0.10)</a:t>
            </a:r>
            <a:endParaRPr kumimoji="0" lang="en-US" altLang="zh-CN" sz="2800" dirty="0"/>
          </a:p>
          <a:p>
            <a:pPr lvl="1">
              <a:defRPr/>
            </a:pPr>
            <a:r>
              <a:rPr lang="en-US" altLang="zh-CN" sz="2000" dirty="0" smtClean="0"/>
              <a:t>Translate </a:t>
            </a:r>
            <a:r>
              <a:rPr lang="en-US" altLang="zh-CN" sz="2000" dirty="0" err="1" smtClean="0"/>
              <a:t>Hive</a:t>
            </a:r>
            <a:r>
              <a:rPr kumimoji="0" lang="en-US" altLang="zh-CN" sz="2000" dirty="0" err="1" smtClean="0"/>
              <a:t>QL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into </a:t>
            </a:r>
            <a:r>
              <a:rPr kumimoji="0" lang="en-US" altLang="zh-CN" sz="2000" dirty="0" smtClean="0"/>
              <a:t>MR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jobs</a:t>
            </a:r>
            <a:endParaRPr kumimoji="0" lang="en-US" altLang="zh-CN" sz="2000" dirty="0" smtClean="0"/>
          </a:p>
          <a:p>
            <a:pPr>
              <a:defRPr/>
            </a:pPr>
            <a:r>
              <a:rPr kumimoji="0" lang="en-US" altLang="zh-CN" sz="2800" dirty="0" err="1" smtClean="0"/>
              <a:t>Hortonworks</a:t>
            </a:r>
            <a:r>
              <a:rPr kumimoji="0" lang="en-US" altLang="zh-CN" sz="2800" dirty="0" smtClean="0"/>
              <a:t> </a:t>
            </a:r>
            <a:r>
              <a:rPr lang="en-US" altLang="zh-CN" sz="2800" dirty="0" smtClean="0"/>
              <a:t>Stinger (Hive 0.12)</a:t>
            </a:r>
            <a:endParaRPr lang="en-US" altLang="zh-CN" sz="2800" dirty="0"/>
          </a:p>
          <a:p>
            <a:pPr lvl="1">
              <a:defRPr/>
            </a:pPr>
            <a:r>
              <a:rPr lang="en-US" altLang="zh-CN" sz="2000" dirty="0" smtClean="0"/>
              <a:t>Upgrade of Hive, query optimization, </a:t>
            </a:r>
            <a:r>
              <a:rPr lang="en-US" altLang="zh-CN" sz="2000" dirty="0" err="1" smtClean="0"/>
              <a:t>Hadoop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ORCFile</a:t>
            </a:r>
            <a:endParaRPr lang="en-US" altLang="zh-CN" sz="2000" dirty="0" smtClean="0"/>
          </a:p>
          <a:p>
            <a:pPr>
              <a:defRPr/>
            </a:pPr>
            <a:r>
              <a:rPr lang="en-US" altLang="zh-CN" sz="2800" dirty="0"/>
              <a:t>Berkeley </a:t>
            </a:r>
            <a:r>
              <a:rPr lang="en-US" altLang="zh-CN" sz="2800" dirty="0" smtClean="0"/>
              <a:t>Shark (0.7.0)</a:t>
            </a:r>
            <a:endParaRPr lang="en-US" altLang="zh-CN" sz="2800" dirty="0"/>
          </a:p>
          <a:p>
            <a:pPr lvl="1">
              <a:defRPr/>
            </a:pPr>
            <a:r>
              <a:rPr kumimoji="0" lang="en-US" altLang="zh-CN" sz="2000" dirty="0" smtClean="0"/>
              <a:t>In memory, columnar storage</a:t>
            </a:r>
            <a:endParaRPr kumimoji="0" lang="en-US" altLang="zh-CN" sz="2000" dirty="0"/>
          </a:p>
          <a:p>
            <a:pPr lvl="1">
              <a:defRPr/>
            </a:pPr>
            <a:r>
              <a:rPr kumimoji="0" lang="en-US" altLang="zh-CN" sz="2000" dirty="0" smtClean="0"/>
              <a:t>Avoid W/R intermediate results to disks</a:t>
            </a:r>
          </a:p>
          <a:p>
            <a:pPr>
              <a:defRPr/>
            </a:pPr>
            <a:r>
              <a:rPr lang="en-US" altLang="zh-CN" sz="2800" dirty="0" err="1"/>
              <a:t>Cloudera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Impala (1.0.1)</a:t>
            </a:r>
            <a:endParaRPr lang="en-US" altLang="zh-CN" sz="2800" dirty="0"/>
          </a:p>
          <a:p>
            <a:pPr lvl="1">
              <a:defRPr/>
            </a:pPr>
            <a:r>
              <a:rPr kumimoji="0" lang="en-US" altLang="zh-CN" sz="2000" dirty="0" smtClean="0"/>
              <a:t>Discard MR, apply basics of MPP analytical database</a:t>
            </a:r>
            <a:r>
              <a:rPr lang="en-US" altLang="zh-CN" sz="2000" dirty="0"/>
              <a:t>s</a:t>
            </a:r>
            <a:endParaRPr kumimoji="0" lang="zh-CN" altLang="en-US" sz="2000" dirty="0"/>
          </a:p>
          <a:p>
            <a:pPr lvl="1">
              <a:defRPr/>
            </a:pPr>
            <a:r>
              <a:rPr kumimoji="0" lang="en-US" altLang="zh-CN" sz="2000" dirty="0" smtClean="0"/>
              <a:t>Parquet format</a:t>
            </a:r>
            <a:r>
              <a:rPr lang="en-US" altLang="zh-CN" sz="2000" dirty="0" smtClean="0"/>
              <a:t>, </a:t>
            </a:r>
            <a:r>
              <a:rPr lang="en-US" altLang="zh-CN" sz="2000" dirty="0"/>
              <a:t>n</a:t>
            </a:r>
            <a:r>
              <a:rPr lang="en-US" altLang="zh-CN" sz="2000" dirty="0" smtClean="0"/>
              <a:t>ested data, cache</a:t>
            </a:r>
            <a:endParaRPr kumimoji="0" lang="en-US" altLang="zh-CN" sz="2000" dirty="0" smtClean="0"/>
          </a:p>
          <a:p>
            <a:pPr>
              <a:defRPr/>
            </a:pPr>
            <a:r>
              <a:rPr lang="en-US" altLang="zh-CN" sz="2800" dirty="0"/>
              <a:t>Facebook </a:t>
            </a:r>
            <a:r>
              <a:rPr lang="en-US" altLang="zh-CN" sz="2800" dirty="0" smtClean="0"/>
              <a:t>Presto (0.54)</a:t>
            </a:r>
            <a:endParaRPr lang="en-US" altLang="zh-CN" sz="2800" dirty="0"/>
          </a:p>
          <a:p>
            <a:pPr lvl="1">
              <a:defRPr/>
            </a:pPr>
            <a:r>
              <a:rPr lang="en-US" altLang="zh-CN" sz="2000" dirty="0"/>
              <a:t>Discard MR</a:t>
            </a:r>
            <a:r>
              <a:rPr kumimoji="0" lang="zh-CN" altLang="en-US" sz="2000" dirty="0" smtClean="0"/>
              <a:t>，</a:t>
            </a:r>
            <a:r>
              <a:rPr kumimoji="0" lang="en-US" altLang="zh-CN" sz="2000" dirty="0" smtClean="0"/>
              <a:t>in-memory processing </a:t>
            </a:r>
            <a:r>
              <a:rPr lang="en-US" altLang="zh-CN" sz="2000" dirty="0" smtClean="0"/>
              <a:t>and </a:t>
            </a:r>
            <a:r>
              <a:rPr kumimoji="0" lang="en-US" altLang="zh-CN" sz="2000" dirty="0" smtClean="0"/>
              <a:t>pipeline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processing</a:t>
            </a:r>
            <a:endParaRPr kumimoji="0" lang="en-US" altLang="zh-CN" sz="2000" dirty="0" smtClean="0"/>
          </a:p>
          <a:p>
            <a:pPr lvl="1">
              <a:defRPr/>
            </a:pPr>
            <a:r>
              <a:rPr kumimoji="0" lang="en-US" altLang="zh-CN" sz="2000" dirty="0" err="1" smtClean="0"/>
              <a:t>RCFile</a:t>
            </a:r>
            <a:r>
              <a:rPr lang="en-US" altLang="zh-CN" sz="2000" dirty="0" smtClean="0"/>
              <a:t>, cache, many similar to </a:t>
            </a:r>
            <a:r>
              <a:rPr lang="en-US" altLang="zh-CN" sz="2000" dirty="0"/>
              <a:t>i</a:t>
            </a:r>
            <a:r>
              <a:rPr kumimoji="0" lang="en-US" altLang="zh-CN" sz="2000" dirty="0" smtClean="0"/>
              <a:t>mpala</a:t>
            </a:r>
            <a:endParaRPr kumimoji="0"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4094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6" grpId="0" animBg="1"/>
      <p:bldP spid="6" grpId="1" animBg="1"/>
      <p:bldP spid="5" grpId="0" animBg="1"/>
      <p:bldP spid="5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Query Set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Single table: 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2000" b="1" dirty="0" smtClean="0"/>
              <a:t>--qA5o--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 smtClean="0"/>
              <a:t>select </a:t>
            </a:r>
            <a:r>
              <a:rPr lang="en-US" altLang="zh-CN" sz="1600" dirty="0" err="1"/>
              <a:t>ss_store_sk</a:t>
            </a:r>
            <a:r>
              <a:rPr lang="en-US" altLang="zh-CN" sz="1600" dirty="0"/>
              <a:t> as </a:t>
            </a:r>
            <a:r>
              <a:rPr lang="en-US" altLang="zh-CN" sz="1600" dirty="0" err="1"/>
              <a:t>store_sk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ss_sold_date_sk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as </a:t>
            </a:r>
            <a:r>
              <a:rPr lang="en-US" altLang="zh-CN" sz="1600" dirty="0" err="1" smtClean="0"/>
              <a:t>date_sk</a:t>
            </a:r>
            <a:endParaRPr lang="en-US" altLang="zh-CN" sz="1600" dirty="0" smtClean="0"/>
          </a:p>
          <a:p>
            <a:pPr marL="457200" lvl="1" indent="0">
              <a:buFontTx/>
              <a:buNone/>
              <a:defRPr/>
            </a:pPr>
            <a:r>
              <a:rPr lang="en-US" altLang="zh-CN" sz="1600" dirty="0" smtClean="0"/>
              <a:t>	</a:t>
            </a:r>
            <a:r>
              <a:rPr lang="en-US" altLang="zh-CN" sz="1600" dirty="0" err="1" smtClean="0"/>
              <a:t>ss_ext_sales_price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as </a:t>
            </a:r>
            <a:r>
              <a:rPr lang="en-US" altLang="zh-CN" sz="1600" dirty="0" err="1"/>
              <a:t>sales_price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ss_net_profit</a:t>
            </a:r>
            <a:r>
              <a:rPr lang="en-US" altLang="zh-CN" sz="1600" dirty="0"/>
              <a:t> as profit </a:t>
            </a:r>
            <a:endParaRPr lang="en-US" altLang="zh-CN" sz="1600" dirty="0" smtClean="0"/>
          </a:p>
          <a:p>
            <a:pPr marL="457200" lvl="1" indent="0">
              <a:buFontTx/>
              <a:buNone/>
              <a:defRPr/>
            </a:pPr>
            <a:r>
              <a:rPr lang="en-US" altLang="zh-CN" sz="1600" dirty="0" smtClean="0"/>
              <a:t>from </a:t>
            </a:r>
            <a:r>
              <a:rPr lang="en-US" altLang="zh-CN" sz="1600" dirty="0" err="1"/>
              <a:t>store_sales</a:t>
            </a:r>
            <a:r>
              <a:rPr lang="en-US" altLang="zh-CN" sz="1600" dirty="0"/>
              <a:t> </a:t>
            </a:r>
            <a:endParaRPr lang="en-US" altLang="zh-CN" sz="1600" dirty="0" smtClean="0"/>
          </a:p>
          <a:p>
            <a:pPr marL="457200" lvl="1" indent="0">
              <a:buFontTx/>
              <a:buNone/>
              <a:defRPr/>
            </a:pPr>
            <a:r>
              <a:rPr lang="en-US" altLang="zh-CN" sz="1600" dirty="0" smtClean="0"/>
              <a:t>where </a:t>
            </a:r>
            <a:r>
              <a:rPr lang="en-US" altLang="zh-CN" sz="1600" dirty="0" err="1"/>
              <a:t>ss_ext_sales_price</a:t>
            </a:r>
            <a:r>
              <a:rPr lang="en-US" altLang="zh-CN" sz="1600" dirty="0"/>
              <a:t>&gt;20 </a:t>
            </a:r>
            <a:endParaRPr lang="en-US" altLang="zh-CN" sz="1600" dirty="0" smtClean="0"/>
          </a:p>
          <a:p>
            <a:pPr marL="457200" lvl="1" indent="0">
              <a:buFontTx/>
              <a:buNone/>
              <a:defRPr/>
            </a:pPr>
            <a:r>
              <a:rPr lang="en-US" altLang="zh-CN" sz="1600" dirty="0" smtClean="0"/>
              <a:t>order </a:t>
            </a:r>
            <a:r>
              <a:rPr lang="en-US" altLang="zh-CN" sz="1600" dirty="0"/>
              <a:t>by  </a:t>
            </a:r>
            <a:r>
              <a:rPr lang="en-US" altLang="zh-CN" sz="1600" dirty="0" smtClean="0"/>
              <a:t>profit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 smtClean="0"/>
              <a:t>limit </a:t>
            </a:r>
            <a:r>
              <a:rPr lang="en-US" altLang="zh-CN" sz="1600" dirty="0"/>
              <a:t>100</a:t>
            </a:r>
            <a:r>
              <a:rPr lang="en-US" altLang="zh-CN" sz="1600" dirty="0" smtClean="0"/>
              <a:t>;</a:t>
            </a:r>
          </a:p>
          <a:p>
            <a:pPr marL="457200" lvl="1" indent="0">
              <a:buFontTx/>
              <a:buNone/>
              <a:defRPr/>
            </a:pPr>
            <a:endParaRPr lang="en-US" altLang="zh-CN" sz="1600" dirty="0" smtClean="0"/>
          </a:p>
          <a:p>
            <a:pPr marL="457200" lvl="1" indent="0">
              <a:buFontTx/>
              <a:buNone/>
              <a:defRPr/>
            </a:pPr>
            <a:r>
              <a:rPr lang="en-US" altLang="zh-CN" sz="2000" b="1" dirty="0"/>
              <a:t>--</a:t>
            </a:r>
            <a:r>
              <a:rPr lang="en-US" altLang="zh-CN" sz="2000" b="1" dirty="0" smtClean="0"/>
              <a:t>qA9</a:t>
            </a:r>
            <a:r>
              <a:rPr lang="en-US" altLang="zh-CN" sz="2000" b="1" dirty="0"/>
              <a:t>--</a:t>
            </a:r>
          </a:p>
          <a:p>
            <a:pPr marL="457200" lvl="1" indent="0">
              <a:buFontTx/>
              <a:buNone/>
              <a:defRPr/>
            </a:pPr>
            <a:r>
              <a:rPr lang="en-US" altLang="zh-CN" sz="1600" dirty="0"/>
              <a:t>select count(*) </a:t>
            </a:r>
            <a:r>
              <a:rPr lang="en-US" altLang="zh-CN" sz="1600" dirty="0" smtClean="0"/>
              <a:t>from </a:t>
            </a:r>
            <a:r>
              <a:rPr lang="en-US" altLang="zh-CN" sz="1600" dirty="0" err="1"/>
              <a:t>store_sales</a:t>
            </a:r>
            <a:r>
              <a:rPr lang="en-US" altLang="zh-CN" sz="1600" dirty="0"/>
              <a:t> </a:t>
            </a:r>
            <a:endParaRPr lang="en-US" altLang="zh-CN" sz="1600" dirty="0" smtClean="0"/>
          </a:p>
          <a:p>
            <a:pPr marL="457200" lvl="1" indent="0">
              <a:buFontTx/>
              <a:buNone/>
              <a:defRPr/>
            </a:pPr>
            <a:r>
              <a:rPr lang="en-US" altLang="zh-CN" sz="1600" dirty="0" smtClean="0"/>
              <a:t>where </a:t>
            </a:r>
            <a:r>
              <a:rPr lang="en-US" altLang="zh-CN" sz="1600" dirty="0" err="1"/>
              <a:t>ss_quantity</a:t>
            </a:r>
            <a:r>
              <a:rPr lang="en-US" altLang="zh-CN" sz="1600" dirty="0"/>
              <a:t> between 1 and 20 </a:t>
            </a:r>
            <a:endParaRPr lang="en-US" altLang="zh-CN" sz="1600" dirty="0" smtClean="0"/>
          </a:p>
          <a:p>
            <a:pPr marL="457200" lvl="1" indent="0">
              <a:buFontTx/>
              <a:buNone/>
              <a:defRPr/>
            </a:pPr>
            <a:r>
              <a:rPr lang="en-US" altLang="zh-CN" sz="1600" dirty="0" smtClean="0"/>
              <a:t>limit </a:t>
            </a:r>
            <a:r>
              <a:rPr lang="en-US" altLang="zh-CN" sz="1600" dirty="0"/>
              <a:t>100</a:t>
            </a:r>
            <a:r>
              <a:rPr lang="en-US" altLang="zh-CN" sz="1600" dirty="0" smtClean="0"/>
              <a:t>;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23551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5299</TotalTime>
  <Words>649</Words>
  <Application>Microsoft Macintosh PowerPoint</Application>
  <PresentationFormat>全屏显示(4:3)</PresentationFormat>
  <Paragraphs>144</Paragraphs>
  <Slides>22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A Study of SQL-on-Hadoop Systems</vt:lpstr>
      <vt:lpstr>Outline</vt:lpstr>
      <vt:lpstr>PowerPoint 演示文稿</vt:lpstr>
      <vt:lpstr>Trends of Big Data Analysis</vt:lpstr>
      <vt:lpstr>Benchmark</vt:lpstr>
      <vt:lpstr>Benchmarks for Data Analysis</vt:lpstr>
      <vt:lpstr>Performance Tests</vt:lpstr>
      <vt:lpstr>Tested Systems</vt:lpstr>
      <vt:lpstr>Query Set</vt:lpstr>
      <vt:lpstr>Query Set</vt:lpstr>
      <vt:lpstr>Query Set</vt:lpstr>
      <vt:lpstr>Query Set</vt:lpstr>
      <vt:lpstr>1TB data change the number of nodes 25, 50, 100</vt:lpstr>
      <vt:lpstr>PowerPoint 演示文稿</vt:lpstr>
      <vt:lpstr>PowerPoint 演示文稿</vt:lpstr>
      <vt:lpstr>PowerPoint 演示文稿</vt:lpstr>
      <vt:lpstr>100 nodes increase data size from 1TB to 3TB</vt:lpstr>
      <vt:lpstr>PowerPoint 演示文稿</vt:lpstr>
      <vt:lpstr>Observation</vt:lpstr>
      <vt:lpstr>Observation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Context and Category Matching for Entity Search</dc:title>
  <dc:creator>gao</dc:creator>
  <cp:lastModifiedBy>Yueguo Chen</cp:lastModifiedBy>
  <cp:revision>113</cp:revision>
  <dcterms:created xsi:type="dcterms:W3CDTF">2014-04-19T02:48:05Z</dcterms:created>
  <dcterms:modified xsi:type="dcterms:W3CDTF">2014-09-05T00:42:25Z</dcterms:modified>
</cp:coreProperties>
</file>