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63" r:id="rId4"/>
    <p:sldId id="259" r:id="rId5"/>
    <p:sldId id="262" r:id="rId6"/>
    <p:sldId id="275" r:id="rId7"/>
    <p:sldId id="279" r:id="rId8"/>
    <p:sldId id="278" r:id="rId9"/>
    <p:sldId id="264" r:id="rId10"/>
    <p:sldId id="265" r:id="rId11"/>
    <p:sldId id="280" r:id="rId12"/>
    <p:sldId id="267" r:id="rId13"/>
    <p:sldId id="282" r:id="rId14"/>
    <p:sldId id="283" r:id="rId15"/>
    <p:sldId id="281" r:id="rId16"/>
    <p:sldId id="284" r:id="rId17"/>
    <p:sldId id="285" r:id="rId18"/>
    <p:sldId id="287" r:id="rId19"/>
    <p:sldId id="268" r:id="rId20"/>
    <p:sldId id="269" r:id="rId21"/>
    <p:sldId id="288" r:id="rId22"/>
    <p:sldId id="289" r:id="rId23"/>
    <p:sldId id="271" r:id="rId24"/>
    <p:sldId id="290" r:id="rId25"/>
    <p:sldId id="272" r:id="rId26"/>
    <p:sldId id="274" r:id="rId27"/>
    <p:sldId id="277" r:id="rId2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9" autoAdjust="0"/>
    <p:restoredTop sz="94660"/>
  </p:normalViewPr>
  <p:slideViewPr>
    <p:cSldViewPr>
      <p:cViewPr varScale="1">
        <p:scale>
          <a:sx n="87" d="100"/>
          <a:sy n="87" d="100"/>
        </p:scale>
        <p:origin x="-84" y="-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E9799-93B3-42B5-BA04-F4F06782E0CE}" type="datetimeFigureOut">
              <a:rPr lang="zh-CN" altLang="en-US" smtClean="0"/>
              <a:pPr/>
              <a:t>2014-09-05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605FF-E464-45D8-A41E-8E65150074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605FF-E464-45D8-A41E-8E651500745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Impact on the real-time</a:t>
            </a:r>
            <a:r>
              <a:rPr lang="en-US" altLang="zh-CN" baseline="0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605FF-E464-45D8-A41E-8E651500745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605FF-E464-45D8-A41E-8E651500745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4A20-5C49-4A38-9E0C-F72EBA43B94B}" type="datetimeFigureOut">
              <a:rPr lang="zh-CN" altLang="en-US" smtClean="0"/>
              <a:pPr/>
              <a:t>2014-09-05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A83-6852-402C-AFB5-0894165C7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4A20-5C49-4A38-9E0C-F72EBA43B94B}" type="datetimeFigureOut">
              <a:rPr lang="zh-CN" altLang="en-US" smtClean="0"/>
              <a:pPr/>
              <a:t>2014-09-05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A83-6852-402C-AFB5-0894165C7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4A20-5C49-4A38-9E0C-F72EBA43B94B}" type="datetimeFigureOut">
              <a:rPr lang="zh-CN" altLang="en-US" smtClean="0"/>
              <a:pPr/>
              <a:t>2014-09-05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A83-6852-402C-AFB5-0894165C7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4A20-5C49-4A38-9E0C-F72EBA43B94B}" type="datetimeFigureOut">
              <a:rPr lang="zh-CN" altLang="en-US" smtClean="0"/>
              <a:pPr/>
              <a:t>2014-09-05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A83-6852-402C-AFB5-0894165C7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4A20-5C49-4A38-9E0C-F72EBA43B94B}" type="datetimeFigureOut">
              <a:rPr lang="zh-CN" altLang="en-US" smtClean="0"/>
              <a:pPr/>
              <a:t>2014-09-05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A83-6852-402C-AFB5-0894165C7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4A20-5C49-4A38-9E0C-F72EBA43B94B}" type="datetimeFigureOut">
              <a:rPr lang="zh-CN" altLang="en-US" smtClean="0"/>
              <a:pPr/>
              <a:t>2014-09-05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A83-6852-402C-AFB5-0894165C7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4A20-5C49-4A38-9E0C-F72EBA43B94B}" type="datetimeFigureOut">
              <a:rPr lang="zh-CN" altLang="en-US" smtClean="0"/>
              <a:pPr/>
              <a:t>2014-09-05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A83-6852-402C-AFB5-0894165C7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4A20-5C49-4A38-9E0C-F72EBA43B94B}" type="datetimeFigureOut">
              <a:rPr lang="zh-CN" altLang="en-US" smtClean="0"/>
              <a:pPr/>
              <a:t>2014-09-05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A83-6852-402C-AFB5-0894165C7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4A20-5C49-4A38-9E0C-F72EBA43B94B}" type="datetimeFigureOut">
              <a:rPr lang="zh-CN" altLang="en-US" smtClean="0"/>
              <a:pPr/>
              <a:t>2014-09-05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A83-6852-402C-AFB5-0894165C7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4A20-5C49-4A38-9E0C-F72EBA43B94B}" type="datetimeFigureOut">
              <a:rPr lang="zh-CN" altLang="en-US" smtClean="0"/>
              <a:pPr/>
              <a:t>2014-09-05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A83-6852-402C-AFB5-0894165C7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4A20-5C49-4A38-9E0C-F72EBA43B94B}" type="datetimeFigureOut">
              <a:rPr lang="zh-CN" altLang="en-US" smtClean="0"/>
              <a:pPr/>
              <a:t>2014-09-05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A83-6852-402C-AFB5-0894165C7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24A20-5C49-4A38-9E0C-F72EBA43B94B}" type="datetimeFigureOut">
              <a:rPr lang="zh-CN" altLang="en-US" smtClean="0"/>
              <a:pPr/>
              <a:t>2014-09-05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02A83-6852-402C-AFB5-0894165C7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1597819"/>
            <a:ext cx="8643998" cy="1102519"/>
          </a:xfrm>
        </p:spPr>
        <p:txBody>
          <a:bodyPr>
            <a:noAutofit/>
          </a:bodyPr>
          <a:lstStyle/>
          <a:p>
            <a:r>
              <a:rPr lang="en-US" altLang="zh-CN" sz="2800" i="1" dirty="0" err="1">
                <a:latin typeface="Times New Roman" pitchFamily="18" charset="0"/>
                <a:cs typeface="Times New Roman" pitchFamily="18" charset="0"/>
              </a:rPr>
              <a:t>InvarNet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: A Comprehensive Invariant based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Approach for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Performance Diagnosis in Big Data Platform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Pengfei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Chen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Xi’an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Jiaotong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university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450057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2014-9-2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5" descr="xjtu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857634"/>
            <a:ext cx="1057275" cy="1057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Solution  Framework</a:t>
            </a:r>
            <a:endParaRPr lang="zh-CN" altLang="en-US" sz="2400" b="1" dirty="0"/>
          </a:p>
        </p:txBody>
      </p:sp>
      <p:pic>
        <p:nvPicPr>
          <p:cNvPr id="15" name="Picture 1" descr="F:\BPOE-5\Architechture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6"/>
            <a:ext cx="6000792" cy="3734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3143240" y="471489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The architecture of </a:t>
            </a:r>
            <a:r>
              <a:rPr lang="en-US" altLang="zh-CN" b="1" dirty="0" err="1" smtClean="0"/>
              <a:t>InvarNet</a:t>
            </a:r>
            <a:r>
              <a:rPr lang="en-US" altLang="zh-CN" b="1" dirty="0" smtClean="0"/>
              <a:t>-X</a:t>
            </a:r>
            <a:endParaRPr lang="zh-CN" altLang="en-US" b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636F-854C-49D4-B5BE-D3FFEA344123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CPI as a KPI</a:t>
            </a:r>
            <a:endParaRPr lang="zh-CN" altLang="en-US" sz="2400" b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636F-854C-49D4-B5BE-D3FFEA344123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93"/>
            <a:ext cx="5786478" cy="3188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8"/>
            <a:ext cx="2064295" cy="433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14480" y="121442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CPI (Cycle Per Instruction) as a KPI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Anomaly detection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142990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Belief:  </a:t>
            </a:r>
          </a:p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The  dynamics of CPI metric could be described by ARIMA model and the violation of the ARIMA model implies anomaly.   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636F-854C-49D4-B5BE-D3FFEA344123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71472" y="1988104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ARIMA model:     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35743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ARIMA(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p,d,q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),  p-order of  ‘AR’,  q-order of ‘MA’, d-difference order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277392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ARIMA(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p,q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928940"/>
            <a:ext cx="232463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429006"/>
            <a:ext cx="3071834" cy="36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429006"/>
            <a:ext cx="307947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929072"/>
            <a:ext cx="2214578" cy="3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71472" y="435770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Training ARIMA:     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88" y="471489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Five-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tuple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p,d,q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, type)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Anomaly detection</a:t>
            </a:r>
            <a:endParaRPr lang="zh-CN" altLang="en-US" sz="2400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636F-854C-49D4-B5BE-D3FFEA344123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57224" y="12858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(X(1), X(2), X(3), …, X(p)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3643306" y="1571618"/>
            <a:ext cx="1428760" cy="1588"/>
          </a:xfrm>
          <a:prstGeom prst="straightConnector1">
            <a:avLst/>
          </a:prstGeom>
          <a:ln w="3810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71868" y="121442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ARIMA(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p,d,q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3504" y="128586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X’(p+1)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85723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Basic idea: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24" y="178593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Define: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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 |X(p+1)-X’(p+1)| 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224" y="221456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If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  exceeds a threshold or steps out of the normal range,  an anomaly occurs.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282" y="327398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(X(1), X(2), X(3), …,X(n)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左大括号 30"/>
          <p:cNvSpPr/>
          <p:nvPr/>
        </p:nvSpPr>
        <p:spPr>
          <a:xfrm rot="5400000">
            <a:off x="1321571" y="1821651"/>
            <a:ext cx="428628" cy="2357454"/>
          </a:xfrm>
          <a:prstGeom prst="leftBrace">
            <a:avLst>
              <a:gd name="adj1" fmla="val 8333"/>
              <a:gd name="adj2" fmla="val 49538"/>
            </a:avLst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143372" y="1785932"/>
            <a:ext cx="349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X(p+1) denotes the observed value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357158" y="3190408"/>
            <a:ext cx="1714512" cy="428628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28662" y="3190408"/>
            <a:ext cx="1285884" cy="428628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357290" y="3190408"/>
            <a:ext cx="1428760" cy="428628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左大括号 37"/>
          <p:cNvSpPr/>
          <p:nvPr/>
        </p:nvSpPr>
        <p:spPr>
          <a:xfrm rot="16200000">
            <a:off x="1857356" y="3143254"/>
            <a:ext cx="428628" cy="1428760"/>
          </a:xfrm>
          <a:prstGeom prst="leftBrace">
            <a:avLst>
              <a:gd name="adj1" fmla="val 8333"/>
              <a:gd name="adj2" fmla="val 49538"/>
            </a:avLst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左大括号 38"/>
          <p:cNvSpPr/>
          <p:nvPr/>
        </p:nvSpPr>
        <p:spPr>
          <a:xfrm rot="16200000">
            <a:off x="1357290" y="3214692"/>
            <a:ext cx="428628" cy="1285884"/>
          </a:xfrm>
          <a:prstGeom prst="leftBrace">
            <a:avLst>
              <a:gd name="adj1" fmla="val 8333"/>
              <a:gd name="adj2" fmla="val 49538"/>
            </a:avLst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左大括号 39"/>
          <p:cNvSpPr/>
          <p:nvPr/>
        </p:nvSpPr>
        <p:spPr>
          <a:xfrm rot="16200000">
            <a:off x="1000100" y="3000378"/>
            <a:ext cx="428628" cy="1714512"/>
          </a:xfrm>
          <a:prstGeom prst="leftBrace">
            <a:avLst>
              <a:gd name="adj1" fmla="val 8333"/>
              <a:gd name="adj2" fmla="val 49538"/>
            </a:avLst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857488" y="320255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(X(1), X(2), X(3), …,X(n)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左大括号 41"/>
          <p:cNvSpPr/>
          <p:nvPr/>
        </p:nvSpPr>
        <p:spPr>
          <a:xfrm rot="5400000">
            <a:off x="3964777" y="1750213"/>
            <a:ext cx="428628" cy="2357454"/>
          </a:xfrm>
          <a:prstGeom prst="leftBrace">
            <a:avLst>
              <a:gd name="adj1" fmla="val 8333"/>
              <a:gd name="adj2" fmla="val 49538"/>
            </a:avLst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3000364" y="3118970"/>
            <a:ext cx="1714512" cy="428628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571868" y="3118970"/>
            <a:ext cx="1285884" cy="428628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000496" y="3118970"/>
            <a:ext cx="1428760" cy="428628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左大括号 45"/>
          <p:cNvSpPr/>
          <p:nvPr/>
        </p:nvSpPr>
        <p:spPr>
          <a:xfrm rot="16200000">
            <a:off x="4500562" y="3071816"/>
            <a:ext cx="428628" cy="1428760"/>
          </a:xfrm>
          <a:prstGeom prst="leftBrace">
            <a:avLst>
              <a:gd name="adj1" fmla="val 8333"/>
              <a:gd name="adj2" fmla="val 49538"/>
            </a:avLst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左大括号 46"/>
          <p:cNvSpPr/>
          <p:nvPr/>
        </p:nvSpPr>
        <p:spPr>
          <a:xfrm rot="16200000">
            <a:off x="4000496" y="3143254"/>
            <a:ext cx="428628" cy="1285884"/>
          </a:xfrm>
          <a:prstGeom prst="leftBrace">
            <a:avLst>
              <a:gd name="adj1" fmla="val 8333"/>
              <a:gd name="adj2" fmla="val 49538"/>
            </a:avLst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左大括号 47"/>
          <p:cNvSpPr/>
          <p:nvPr/>
        </p:nvSpPr>
        <p:spPr>
          <a:xfrm rot="16200000">
            <a:off x="3643306" y="2928940"/>
            <a:ext cx="428628" cy="1714512"/>
          </a:xfrm>
          <a:prstGeom prst="leftBrace">
            <a:avLst>
              <a:gd name="adj1" fmla="val 8333"/>
              <a:gd name="adj2" fmla="val 49538"/>
            </a:avLst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6143636" y="320255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(X(1), X(2), X(3), …,X(n)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左大括号 49"/>
          <p:cNvSpPr/>
          <p:nvPr/>
        </p:nvSpPr>
        <p:spPr>
          <a:xfrm rot="5400000">
            <a:off x="7250925" y="1750213"/>
            <a:ext cx="428628" cy="2357454"/>
          </a:xfrm>
          <a:prstGeom prst="leftBrace">
            <a:avLst>
              <a:gd name="adj1" fmla="val 8333"/>
              <a:gd name="adj2" fmla="val 49538"/>
            </a:avLst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6286512" y="3118970"/>
            <a:ext cx="1714512" cy="428628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858016" y="3118970"/>
            <a:ext cx="1285884" cy="428628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7286644" y="3118970"/>
            <a:ext cx="1428760" cy="428628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左大括号 53"/>
          <p:cNvSpPr/>
          <p:nvPr/>
        </p:nvSpPr>
        <p:spPr>
          <a:xfrm rot="16200000">
            <a:off x="7786710" y="3071816"/>
            <a:ext cx="428628" cy="1428760"/>
          </a:xfrm>
          <a:prstGeom prst="leftBrace">
            <a:avLst>
              <a:gd name="adj1" fmla="val 8333"/>
              <a:gd name="adj2" fmla="val 49538"/>
            </a:avLst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左大括号 54"/>
          <p:cNvSpPr/>
          <p:nvPr/>
        </p:nvSpPr>
        <p:spPr>
          <a:xfrm rot="16200000">
            <a:off x="7286644" y="3143254"/>
            <a:ext cx="428628" cy="1285884"/>
          </a:xfrm>
          <a:prstGeom prst="leftBrace">
            <a:avLst>
              <a:gd name="adj1" fmla="val 8333"/>
              <a:gd name="adj2" fmla="val 49538"/>
            </a:avLst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左大括号 55"/>
          <p:cNvSpPr/>
          <p:nvPr/>
        </p:nvSpPr>
        <p:spPr>
          <a:xfrm rot="16200000">
            <a:off x="6929454" y="2928940"/>
            <a:ext cx="428628" cy="1714512"/>
          </a:xfrm>
          <a:prstGeom prst="leftBrace">
            <a:avLst>
              <a:gd name="adj1" fmla="val 8333"/>
              <a:gd name="adj2" fmla="val 49538"/>
            </a:avLst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连接符 57"/>
          <p:cNvCxnSpPr/>
          <p:nvPr/>
        </p:nvCxnSpPr>
        <p:spPr>
          <a:xfrm>
            <a:off x="5500694" y="3387216"/>
            <a:ext cx="642942" cy="1588"/>
          </a:xfrm>
          <a:prstGeom prst="line">
            <a:avLst/>
          </a:prstGeom>
          <a:ln w="28575">
            <a:solidFill>
              <a:schemeClr val="tx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14414" y="242887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Test 1</a:t>
            </a:r>
            <a:endParaRPr lang="zh-CN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786182" y="242887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Test 2</a:t>
            </a:r>
            <a:endParaRPr lang="zh-CN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072330" y="242887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Test  N</a:t>
            </a:r>
            <a:endParaRPr lang="zh-CN" altLang="en-US" dirty="0"/>
          </a:p>
        </p:txBody>
      </p:sp>
      <p:sp>
        <p:nvSpPr>
          <p:cNvPr id="72" name="矩形 71"/>
          <p:cNvSpPr/>
          <p:nvPr/>
        </p:nvSpPr>
        <p:spPr>
          <a:xfrm>
            <a:off x="857224" y="407194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(1)</a:t>
            </a:r>
            <a:endParaRPr lang="zh-CN" altLang="en-US" dirty="0"/>
          </a:p>
        </p:txBody>
      </p:sp>
      <p:sp>
        <p:nvSpPr>
          <p:cNvPr id="73" name="矩形 72"/>
          <p:cNvSpPr/>
          <p:nvPr/>
        </p:nvSpPr>
        <p:spPr>
          <a:xfrm>
            <a:off x="1231864" y="407194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(2)</a:t>
            </a:r>
            <a:endParaRPr lang="zh-CN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1714480" y="4071948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(n/L)</a:t>
            </a:r>
            <a:endParaRPr lang="zh-CN" altLang="en-US" dirty="0"/>
          </a:p>
        </p:txBody>
      </p:sp>
      <p:sp>
        <p:nvSpPr>
          <p:cNvPr id="75" name="矩形 74"/>
          <p:cNvSpPr/>
          <p:nvPr/>
        </p:nvSpPr>
        <p:spPr>
          <a:xfrm>
            <a:off x="3527009" y="4000510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(1)</a:t>
            </a:r>
            <a:endParaRPr lang="zh-CN" altLang="en-US" dirty="0"/>
          </a:p>
        </p:txBody>
      </p:sp>
      <p:sp>
        <p:nvSpPr>
          <p:cNvPr id="76" name="矩形 75"/>
          <p:cNvSpPr/>
          <p:nvPr/>
        </p:nvSpPr>
        <p:spPr>
          <a:xfrm>
            <a:off x="3901649" y="4000510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(2)</a:t>
            </a:r>
            <a:endParaRPr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4384265" y="4000510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(n/L)</a:t>
            </a:r>
            <a:endParaRPr lang="zh-CN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6786578" y="4000510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(1)</a:t>
            </a:r>
            <a:endParaRPr lang="zh-CN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7161218" y="4000510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(2)</a:t>
            </a:r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>
            <a:off x="7643834" y="4000510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(n/L)</a:t>
            </a:r>
            <a:endParaRPr lang="zh-CN" altLang="en-US" dirty="0"/>
          </a:p>
        </p:txBody>
      </p:sp>
      <p:sp>
        <p:nvSpPr>
          <p:cNvPr id="81" name="左大括号 80"/>
          <p:cNvSpPr/>
          <p:nvPr/>
        </p:nvSpPr>
        <p:spPr>
          <a:xfrm rot="16200000">
            <a:off x="4429124" y="785801"/>
            <a:ext cx="428628" cy="7429552"/>
          </a:xfrm>
          <a:prstGeom prst="leftBrace">
            <a:avLst>
              <a:gd name="adj1" fmla="val 8333"/>
              <a:gd name="adj2" fmla="val 49538"/>
            </a:avLst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3786182" y="471489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R={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(1), (2), …</a:t>
            </a:r>
            <a:r>
              <a:rPr lang="en-US" altLang="zh-CN" b="1" dirty="0" smtClean="0"/>
              <a:t>}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 animBg="1"/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Anomaly detection</a:t>
            </a:r>
            <a:endParaRPr lang="zh-CN" altLang="en-US" sz="2400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636F-854C-49D4-B5BE-D3FFEA344123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00034" y="85723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Methods: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127372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——Max-Min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28728" y="1597877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zh-CN" sz="1600" i="1" u="sng" dirty="0" smtClean="0">
                <a:latin typeface="Times New Roman" pitchFamily="18" charset="0"/>
                <a:cs typeface="Times New Roman" pitchFamily="18" charset="0"/>
              </a:rPr>
              <a:t>max(R)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as the upper bar, min(R) as the lower bar. If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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&gt; max(R) or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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 &lt; min(R), an anomaly occurs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662" y="234529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——95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-percentile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8728" y="2772793"/>
            <a:ext cx="7500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Use the  </a:t>
            </a:r>
            <a:r>
              <a:rPr lang="en-US" altLang="zh-CN" sz="1600" i="1" u="sng" dirty="0" smtClean="0"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en-US" altLang="zh-CN" sz="1600" i="1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600" i="1" u="sng" dirty="0" smtClean="0">
                <a:latin typeface="Times New Roman" pitchFamily="18" charset="0"/>
                <a:cs typeface="Times New Roman" pitchFamily="18" charset="0"/>
              </a:rPr>
              <a:t> percentile of R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as threshold, namely, if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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&gt;  95</a:t>
            </a:r>
            <a:r>
              <a:rPr lang="en-US" altLang="zh-CN" sz="1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(R), an anomaly occurs.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8662" y="327398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-max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28728" y="3701487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zh-CN" sz="1600" i="1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*</a:t>
            </a:r>
            <a:r>
              <a:rPr lang="en-US" altLang="zh-CN" sz="1600" i="1" u="sng" dirty="0" smtClean="0">
                <a:latin typeface="Times New Roman" pitchFamily="18" charset="0"/>
                <a:cs typeface="Times New Roman" pitchFamily="18" charset="0"/>
              </a:rPr>
              <a:t>max(R)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as the threshold where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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is an  fluctuation factor which is used to cover the unobserved value escaped from the test. We set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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= 1.2  here.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Anomaly detection</a:t>
            </a:r>
            <a:endParaRPr lang="zh-CN" altLang="en-US" sz="2400" b="1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928676"/>
            <a:ext cx="5715040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029809"/>
            <a:ext cx="5786478" cy="1970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636F-854C-49D4-B5BE-D3FFEA344123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 rot="10800000">
            <a:off x="1252815" y="1428742"/>
            <a:ext cx="461665" cy="10001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CPI data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1285852" y="3071816"/>
            <a:ext cx="461665" cy="16430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Detection result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Invariants construction</a:t>
            </a:r>
            <a:endParaRPr lang="zh-CN" altLang="en-US" sz="2400" b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7286644" y="4767264"/>
            <a:ext cx="1400156" cy="273844"/>
          </a:xfrm>
        </p:spPr>
        <p:txBody>
          <a:bodyPr/>
          <a:lstStyle/>
          <a:p>
            <a:fld id="{B116636F-854C-49D4-B5BE-D3FFEA344123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98797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MIC (Maximal Information Coefficient):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1670" y="15716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Variable A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380" y="15716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Variable B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直接连接符 18"/>
          <p:cNvCxnSpPr>
            <a:stCxn id="16" idx="3"/>
            <a:endCxn id="17" idx="1"/>
          </p:cNvCxnSpPr>
          <p:nvPr/>
        </p:nvCxnSpPr>
        <p:spPr>
          <a:xfrm>
            <a:off x="3357554" y="1756284"/>
            <a:ext cx="1928826" cy="15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43372" y="1517686"/>
            <a:ext cx="428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/>
              <a:t>？</a:t>
            </a:r>
            <a:endParaRPr lang="zh-CN" altLang="en-US" sz="3000" b="1" dirty="0"/>
          </a:p>
        </p:txBody>
      </p:sp>
      <p:sp>
        <p:nvSpPr>
          <p:cNvPr id="21" name="矩形 20"/>
          <p:cNvSpPr/>
          <p:nvPr/>
        </p:nvSpPr>
        <p:spPr>
          <a:xfrm>
            <a:off x="928662" y="2130980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 novel method to detect functional &amp; non-functional dependence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00100" y="2714626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——Functional relationships: MIC ~= R^2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——Range: 0 (statistical independence) - 1 (no noise)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——For linear relationships: MIC ~= (Pearson correlation coefficient)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1714448" y="1571618"/>
            <a:ext cx="7429552" cy="571504"/>
          </a:xfrm>
          <a:prstGeom prst="wedgeRoundRectCallout">
            <a:avLst>
              <a:gd name="adj1" fmla="val -33392"/>
              <a:gd name="adj2" fmla="val -8695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Reshef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D. N.,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Reshef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Y. A.,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Finucane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H. K., Grossman, S. R.,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McVean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G.,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Turnbaugh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P.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J.,Sabeti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P. C.: Detecting novel associations in large data sets. Science, 2011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Invariants construction</a:t>
            </a:r>
            <a:endParaRPr lang="zh-CN" altLang="en-US" sz="2400" b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7286644" y="4767264"/>
            <a:ext cx="1400156" cy="273844"/>
          </a:xfrm>
        </p:spPr>
        <p:txBody>
          <a:bodyPr/>
          <a:lstStyle/>
          <a:p>
            <a:fld id="{B116636F-854C-49D4-B5BE-D3FFEA344123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98797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MIC (Maximal Information Coefficient):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304"/>
            <a:ext cx="4786346" cy="3580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00115"/>
            <a:ext cx="3143272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071816"/>
            <a:ext cx="3143272" cy="1916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Invariants construction</a:t>
            </a:r>
            <a:endParaRPr lang="zh-CN" altLang="en-US" sz="2400" b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7286644" y="4767264"/>
            <a:ext cx="1400156" cy="273844"/>
          </a:xfrm>
        </p:spPr>
        <p:txBody>
          <a:bodyPr/>
          <a:lstStyle/>
          <a:p>
            <a:fld id="{B116636F-854C-49D4-B5BE-D3FFEA344123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98797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Basic idea of MIC: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7224" y="1428742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If a relationship exists between two variables, then a grid can be drawn on the scatter plot of the two variables that partitions the data to encapsulate that relationship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21456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Critical points: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7224" y="2880372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—— Score  of the partition  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Mutual Information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—— Find the best number of partitions (a.k.a. grid resolution)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—— Find the best placement of the partitions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428728" y="4500576"/>
            <a:ext cx="7429552" cy="571504"/>
          </a:xfrm>
          <a:prstGeom prst="wedgeRoundRectCallout">
            <a:avLst>
              <a:gd name="adj1" fmla="val -33392"/>
              <a:gd name="adj2" fmla="val -8695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Reshef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D. N.,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Reshef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Y. A.,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Finucane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H. K., Grossman, S. R.,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McVean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G.,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Turnbaugh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P.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J.,Sabeti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P. C.: Detecting novel associations in large data sets. Science, 2011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Invariants Construction</a:t>
            </a:r>
            <a:endParaRPr lang="zh-CN" altLang="en-US" sz="2400" b="1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6"/>
            <a:ext cx="3929090" cy="3192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6"/>
            <a:ext cx="3951414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85720" y="85723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MIC  VS  Pearson correlation  coefficient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450057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Pearson 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8" y="455987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MIC 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7286644" y="4767264"/>
            <a:ext cx="1400156" cy="273844"/>
          </a:xfrm>
        </p:spPr>
        <p:txBody>
          <a:bodyPr/>
          <a:lstStyle/>
          <a:p>
            <a:fld id="{B116636F-854C-49D4-B5BE-D3FFEA344123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28628" y="4820334"/>
            <a:ext cx="8358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/>
              <a:t>Pearson correlation coefficient between MEM </a:t>
            </a:r>
            <a:r>
              <a:rPr lang="en-US" altLang="zh-CN" sz="1400" b="1" dirty="0" err="1" smtClean="0"/>
              <a:t>PyageFault</a:t>
            </a:r>
            <a:r>
              <a:rPr lang="en-US" altLang="zh-CN" sz="1400" b="1" dirty="0" smtClean="0"/>
              <a:t> and MEM Cached is 0.02 but the MIC score is 0.87</a:t>
            </a:r>
            <a:endParaRPr lang="en-US" altLang="zh-C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Background</a:t>
            </a:r>
            <a:endParaRPr lang="zh-CN" altLang="en-US" sz="2400" b="1" dirty="0"/>
          </a:p>
        </p:txBody>
      </p:sp>
      <p:sp>
        <p:nvSpPr>
          <p:cNvPr id="3074" name="AutoShape 2" descr="http://img5.imgtn.bdimg.com/it/u=2044417503,3761309604&amp;fm=23&amp;gp=0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5" name="Picture 3" descr="F:\BPOE-5\NationalGuard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026" y="1508610"/>
            <a:ext cx="180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F:\BPOE-5\2006438253405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3042" y="1500180"/>
            <a:ext cx="180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57026" y="258018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National Defense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356" y="258018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Health</a:t>
            </a:r>
            <a:endParaRPr lang="zh-CN" altLang="en-US" dirty="0"/>
          </a:p>
        </p:txBody>
      </p:sp>
      <p:sp>
        <p:nvSpPr>
          <p:cNvPr id="20482" name="AutoShape 2" descr="http://img1.imgtn.bdimg.com/it/u=2352955536,395233447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485" name="Picture 5" descr="http://a3.att.hudong.com/45/61/19300000302675130427614778884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6248" y="1508610"/>
            <a:ext cx="180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300562" y="258018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Science</a:t>
            </a:r>
            <a:endParaRPr lang="zh-CN" altLang="en-US" dirty="0"/>
          </a:p>
        </p:txBody>
      </p:sp>
      <p:pic>
        <p:nvPicPr>
          <p:cNvPr id="20487" name="Picture 7" descr="http://image.photophoto.cn/nm-5/023/003/0230030238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080246"/>
            <a:ext cx="180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9" name="Picture 9" descr="http://hiphotos.baidu.com/lvpics/pic/item/4afbfbedab64034fac91d749aec379310a551d24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3042" y="3071816"/>
            <a:ext cx="180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442778" y="415181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Education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356" y="41518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Government</a:t>
            </a:r>
            <a:endParaRPr lang="zh-CN" altLang="en-US" dirty="0"/>
          </a:p>
        </p:txBody>
      </p:sp>
      <p:pic>
        <p:nvPicPr>
          <p:cNvPr id="20493" name="Picture 13" descr="http://images.quanjing.com/corbis015/high/42-16776025.j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6248" y="3080246"/>
            <a:ext cx="180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6514876" y="415181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Business</a:t>
            </a:r>
            <a:endParaRPr lang="zh-CN" altLang="en-US" dirty="0"/>
          </a:p>
        </p:txBody>
      </p:sp>
      <p:pic>
        <p:nvPicPr>
          <p:cNvPr id="20497" name="Picture 17" descr="http://image1.admaimai.com/uploadfiles/4w3%286%2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857238"/>
            <a:ext cx="6929486" cy="4229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Invariants Construction</a:t>
            </a:r>
            <a:endParaRPr lang="zh-CN" altLang="en-US" sz="2400" b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636F-854C-49D4-B5BE-D3FFEA344123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78580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Invariants selection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57158" y="1357304"/>
            <a:ext cx="428628" cy="428628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A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357290" y="1428742"/>
            <a:ext cx="428628" cy="428628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B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85720" y="2143122"/>
            <a:ext cx="428628" cy="428628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C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57290" y="2214560"/>
            <a:ext cx="428628" cy="428628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D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72" y="284536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Test 1</a:t>
            </a:r>
            <a:endParaRPr lang="zh-CN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786050" y="278606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Test N</a:t>
            </a:r>
            <a:endParaRPr lang="zh-CN" altLang="en-US" b="1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1928794" y="2000246"/>
            <a:ext cx="428628" cy="1588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10" idx="6"/>
            <a:endCxn id="14" idx="2"/>
          </p:cNvCxnSpPr>
          <p:nvPr/>
        </p:nvCxnSpPr>
        <p:spPr>
          <a:xfrm>
            <a:off x="785786" y="1571618"/>
            <a:ext cx="571504" cy="71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endCxn id="16" idx="1"/>
          </p:cNvCxnSpPr>
          <p:nvPr/>
        </p:nvCxnSpPr>
        <p:spPr>
          <a:xfrm>
            <a:off x="714348" y="1714494"/>
            <a:ext cx="705713" cy="5628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5400000" flipH="1" flipV="1">
            <a:off x="795310" y="1571619"/>
            <a:ext cx="410437" cy="8581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10" idx="4"/>
          </p:cNvCxnSpPr>
          <p:nvPr/>
        </p:nvCxnSpPr>
        <p:spPr>
          <a:xfrm rot="5400000" flipH="1" flipV="1">
            <a:off x="357158" y="1928808"/>
            <a:ext cx="357190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endCxn id="16" idx="2"/>
          </p:cNvCxnSpPr>
          <p:nvPr/>
        </p:nvCxnSpPr>
        <p:spPr>
          <a:xfrm>
            <a:off x="714348" y="2428874"/>
            <a:ext cx="64294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endCxn id="16" idx="0"/>
          </p:cNvCxnSpPr>
          <p:nvPr/>
        </p:nvCxnSpPr>
        <p:spPr>
          <a:xfrm rot="5400000">
            <a:off x="1393009" y="2035965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2500298" y="1428742"/>
            <a:ext cx="428628" cy="428628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A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500430" y="1500180"/>
            <a:ext cx="428628" cy="428628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B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428860" y="2214560"/>
            <a:ext cx="428628" cy="428628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C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500430" y="2285998"/>
            <a:ext cx="428628" cy="428628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D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60" name="直接连接符 59"/>
          <p:cNvCxnSpPr>
            <a:stCxn id="56" idx="6"/>
            <a:endCxn id="57" idx="2"/>
          </p:cNvCxnSpPr>
          <p:nvPr/>
        </p:nvCxnSpPr>
        <p:spPr>
          <a:xfrm>
            <a:off x="2928926" y="1643056"/>
            <a:ext cx="571504" cy="71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endCxn id="59" idx="1"/>
          </p:cNvCxnSpPr>
          <p:nvPr/>
        </p:nvCxnSpPr>
        <p:spPr>
          <a:xfrm>
            <a:off x="2857488" y="1785932"/>
            <a:ext cx="705713" cy="5628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rot="5400000" flipH="1" flipV="1">
            <a:off x="2938450" y="1643057"/>
            <a:ext cx="410437" cy="8581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endCxn id="56" idx="4"/>
          </p:cNvCxnSpPr>
          <p:nvPr/>
        </p:nvCxnSpPr>
        <p:spPr>
          <a:xfrm rot="5400000" flipH="1" flipV="1">
            <a:off x="2500298" y="2000246"/>
            <a:ext cx="357190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endCxn id="59" idx="2"/>
          </p:cNvCxnSpPr>
          <p:nvPr/>
        </p:nvCxnSpPr>
        <p:spPr>
          <a:xfrm>
            <a:off x="2857488" y="2500312"/>
            <a:ext cx="64294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endCxn id="59" idx="0"/>
          </p:cNvCxnSpPr>
          <p:nvPr/>
        </p:nvCxnSpPr>
        <p:spPr>
          <a:xfrm rot="5400000">
            <a:off x="3536149" y="2107403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下箭头 65"/>
          <p:cNvSpPr/>
          <p:nvPr/>
        </p:nvSpPr>
        <p:spPr>
          <a:xfrm>
            <a:off x="1857356" y="2857502"/>
            <a:ext cx="500066" cy="428628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1428728" y="3214692"/>
            <a:ext cx="428628" cy="428628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A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2428860" y="3286130"/>
            <a:ext cx="428628" cy="428628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B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357290" y="4000510"/>
            <a:ext cx="428628" cy="428628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C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2500298" y="4071948"/>
            <a:ext cx="428628" cy="428628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D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71" name="直接连接符 70"/>
          <p:cNvCxnSpPr>
            <a:stCxn id="67" idx="6"/>
            <a:endCxn id="68" idx="2"/>
          </p:cNvCxnSpPr>
          <p:nvPr/>
        </p:nvCxnSpPr>
        <p:spPr>
          <a:xfrm>
            <a:off x="1857356" y="3429006"/>
            <a:ext cx="571504" cy="71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rot="5400000" flipH="1" flipV="1">
            <a:off x="1866880" y="3429007"/>
            <a:ext cx="410437" cy="8581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rot="5400000">
            <a:off x="2464579" y="3893353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928675"/>
            <a:ext cx="4429156" cy="3678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3" name="TextBox 52"/>
          <p:cNvSpPr txBox="1"/>
          <p:nvPr/>
        </p:nvSpPr>
        <p:spPr>
          <a:xfrm>
            <a:off x="1571604" y="457201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Invariants</a:t>
            </a:r>
            <a:endParaRPr lang="zh-CN" altLang="en-US" b="1" dirty="0"/>
          </a:p>
        </p:txBody>
      </p:sp>
      <p:sp>
        <p:nvSpPr>
          <p:cNvPr id="54" name="矩形 53"/>
          <p:cNvSpPr/>
          <p:nvPr/>
        </p:nvSpPr>
        <p:spPr>
          <a:xfrm>
            <a:off x="3857620" y="4702748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Three-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tuple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: (I, 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, type) denotes Invariants 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Signature building</a:t>
            </a:r>
            <a:endParaRPr lang="zh-CN" altLang="en-US" sz="2400" b="1" dirty="0"/>
          </a:p>
        </p:txBody>
      </p:sp>
      <p:pic>
        <p:nvPicPr>
          <p:cNvPr id="9" name="Picture 1" descr="F:\BPOE-5\wordcount_normal_system_parameter_without_time_selected_MIC_result_chan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6"/>
            <a:ext cx="4000528" cy="23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F:\BPOE-5\wordcount_normal_system_parameter_without_time_selected_MIC_result_abnormal_ch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14428"/>
            <a:ext cx="3714776" cy="2423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841049" y="3748315"/>
            <a:ext cx="379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(1,0,1, … , 1,0,0)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CPU hog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0928" y="4019987"/>
            <a:ext cx="379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(1,0,0, … , 1,1,0)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Memory hog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4535" y="4298275"/>
            <a:ext cx="392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(0,0,1, … , 1,0,1)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Misconfiguration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7556" y="4622955"/>
            <a:ext cx="379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(0,0,0, … , 1,0,0)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Network jam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右大括号 18"/>
          <p:cNvSpPr/>
          <p:nvPr/>
        </p:nvSpPr>
        <p:spPr>
          <a:xfrm>
            <a:off x="5646555" y="3814572"/>
            <a:ext cx="410817" cy="118607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094990" y="4212138"/>
            <a:ext cx="21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Signature database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976" y="84509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Normal running</a:t>
            </a:r>
            <a:endParaRPr lang="zh-CN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29322" y="78580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CPU hog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injection</a:t>
            </a:r>
            <a:endParaRPr lang="zh-CN" altLang="en-US" b="1" dirty="0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636F-854C-49D4-B5BE-D3FFEA34412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20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Root cause inference</a:t>
            </a:r>
            <a:endParaRPr lang="zh-CN" altLang="en-US" sz="2400" b="1" dirty="0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636F-854C-49D4-B5BE-D3FFEA344123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928662" y="142874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 Calculate the MIC scores in the current abnormal situations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8662" y="184522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 Compare the MIC scores with the Invariants under the same workload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7488" y="2285998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V=(0,1,0,1,1,…,0)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8662" y="271462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 List the top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root causes who have the smallest similarity score with the given violation binary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tuple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488" y="3519080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S=(0,1,1,1,0,…,1),  a signature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7488" y="3876270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Similarity score: D=Hamming(V,S)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Evaluation</a:t>
            </a:r>
            <a:endParaRPr lang="zh-CN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92867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Methodology: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135730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Software stack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Hadoop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Mahout, Hive 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MySQL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BigDataBench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307181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Fault reproduction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Inject  faults\errors\failures from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Hadoop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issue trackers or other papers. 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171449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Workload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Batch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（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e.g.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Wordcount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），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Interactive type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e.g. TPC-DS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636F-854C-49D4-B5BE-D3FFEA344123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71538" y="2130980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Symbol"/>
              </a:rPr>
              <a:t>Hardware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Five server machines hosting the benchmark. Each physical machine is configured with two 4-core Xeon 2.1 GHZ CPU processors, 16GB memory, a 1TB hard disk and a gigabit NIC.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62382" y="3786196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CPU-hog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14942" y="378619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Disk-hog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1538" y="378619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Overload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86182" y="378619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RPC-hang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00826" y="3786196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HADOOP-9703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00430" y="4071948"/>
            <a:ext cx="258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Block receiver exception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429138"/>
            <a:ext cx="40100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Evaluation</a:t>
            </a:r>
            <a:endParaRPr lang="zh-CN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92867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Result: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80"/>
            <a:ext cx="7550172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636F-854C-49D4-B5BE-D3FFEA34412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Evaluation</a:t>
            </a:r>
            <a:endParaRPr lang="zh-CN" altLang="en-US" sz="24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636F-854C-49D4-B5BE-D3FFEA344123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12608"/>
            <a:ext cx="7715304" cy="3473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77365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Comparison: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Overhead</a:t>
            </a:r>
            <a:endParaRPr lang="zh-CN" altLang="en-US" sz="2400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636F-854C-49D4-B5BE-D3FFEA344123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304"/>
            <a:ext cx="8357868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矩形 7"/>
          <p:cNvSpPr/>
          <p:nvPr/>
        </p:nvSpPr>
        <p:spPr>
          <a:xfrm>
            <a:off x="2643174" y="2428874"/>
            <a:ext cx="1643074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215074" y="2428874"/>
            <a:ext cx="642942" cy="12144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636F-854C-49D4-B5BE-D3FFEA344123}" type="slidenum">
              <a:rPr lang="zh-CN" altLang="en-US" smtClean="0"/>
              <a:pPr/>
              <a:t>27</a:t>
            </a:fld>
            <a:endParaRPr lang="zh-CN" altLang="en-US"/>
          </a:p>
        </p:txBody>
      </p:sp>
      <p:pic>
        <p:nvPicPr>
          <p:cNvPr id="9" name="Picture 2" descr="F:\华为讲座\fd7d60c00ee8d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"/>
            <a:ext cx="9144000" cy="5143518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2857488" y="3286130"/>
            <a:ext cx="3439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 You!</a:t>
            </a:r>
            <a:endParaRPr lang="zh-CN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Background</a:t>
            </a:r>
            <a:endParaRPr lang="zh-CN" altLang="en-US" sz="2400" b="1" dirty="0"/>
          </a:p>
        </p:txBody>
      </p:sp>
      <p:sp>
        <p:nvSpPr>
          <p:cNvPr id="3074" name="AutoShape 2" descr="http://img5.imgtn.bdimg.com/it/u=2044417503,3761309604&amp;fm=23&amp;gp=0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60" name="AutoShape 4" descr="http://img4.imgtn.bdimg.com/it/u=2197489954,3519686356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9462" name="Picture 6" descr="F:\BPOE-5\服务器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142990"/>
            <a:ext cx="1785950" cy="602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F:\BPOE-5\服务器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285998"/>
            <a:ext cx="1785950" cy="602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 descr="F:\BPOE-5\服务器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285998"/>
            <a:ext cx="1785950" cy="602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6" descr="F:\BPOE-5\服务器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254744"/>
            <a:ext cx="1785950" cy="602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5" name="直接箭头连接符 14"/>
          <p:cNvCxnSpPr>
            <a:stCxn id="19462" idx="2"/>
            <a:endCxn id="10" idx="0"/>
          </p:cNvCxnSpPr>
          <p:nvPr/>
        </p:nvCxnSpPr>
        <p:spPr>
          <a:xfrm rot="5400000">
            <a:off x="3123148" y="872865"/>
            <a:ext cx="540250" cy="2286016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0800000">
            <a:off x="4500562" y="1754678"/>
            <a:ext cx="2500330" cy="459882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rot="5400000">
            <a:off x="4214811" y="2000246"/>
            <a:ext cx="571504" cy="1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72132" y="121442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Master</a:t>
            </a:r>
            <a:endParaRPr lang="zh-CN" alt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714480" y="292894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Slave-1</a:t>
            </a:r>
            <a:endParaRPr lang="zh-CN" alt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000496" y="288602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Slave-2</a:t>
            </a:r>
            <a:endParaRPr lang="zh-CN" alt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00826" y="285750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Slave-3</a:t>
            </a:r>
            <a:endParaRPr lang="zh-CN" altLang="en-US" sz="2000" b="1" dirty="0"/>
          </a:p>
        </p:txBody>
      </p:sp>
      <p:sp>
        <p:nvSpPr>
          <p:cNvPr id="27" name="爆炸形 2 26"/>
          <p:cNvSpPr/>
          <p:nvPr/>
        </p:nvSpPr>
        <p:spPr>
          <a:xfrm>
            <a:off x="857224" y="1571618"/>
            <a:ext cx="3000396" cy="1071570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2"/>
                </a:solidFill>
              </a:rPr>
              <a:t>Anomaly</a:t>
            </a:r>
            <a:endParaRPr lang="zh-CN" altLang="en-US" sz="1400" b="1" dirty="0">
              <a:solidFill>
                <a:schemeClr val="tx2"/>
              </a:solidFill>
            </a:endParaRPr>
          </a:p>
        </p:txBody>
      </p:sp>
      <p:sp>
        <p:nvSpPr>
          <p:cNvPr id="28" name="爆炸形 2 27"/>
          <p:cNvSpPr/>
          <p:nvPr/>
        </p:nvSpPr>
        <p:spPr>
          <a:xfrm>
            <a:off x="357158" y="1643056"/>
            <a:ext cx="2214578" cy="928694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2"/>
                </a:solidFill>
              </a:rPr>
              <a:t>Error</a:t>
            </a:r>
            <a:endParaRPr lang="zh-CN" altLang="en-US" sz="1400" b="1" dirty="0">
              <a:solidFill>
                <a:schemeClr val="tx2"/>
              </a:solidFill>
            </a:endParaRPr>
          </a:p>
        </p:txBody>
      </p:sp>
      <p:sp>
        <p:nvSpPr>
          <p:cNvPr id="29" name="爆炸形 2 28"/>
          <p:cNvSpPr/>
          <p:nvPr/>
        </p:nvSpPr>
        <p:spPr>
          <a:xfrm>
            <a:off x="2000232" y="1714494"/>
            <a:ext cx="2214578" cy="928694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2"/>
                </a:solidFill>
              </a:rPr>
              <a:t>Failure</a:t>
            </a:r>
            <a:endParaRPr lang="zh-CN" altLang="en-US" sz="1400" b="1" dirty="0">
              <a:solidFill>
                <a:schemeClr val="tx2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356496" y="3570294"/>
            <a:ext cx="1786744" cy="1430348"/>
            <a:chOff x="1142182" y="3570294"/>
            <a:chExt cx="1786744" cy="1430348"/>
          </a:xfrm>
        </p:grpSpPr>
        <p:cxnSp>
          <p:nvCxnSpPr>
            <p:cNvPr id="20" name="直接箭头连接符 19"/>
            <p:cNvCxnSpPr/>
            <p:nvPr/>
          </p:nvCxnSpPr>
          <p:spPr>
            <a:xfrm>
              <a:off x="1142976" y="4999054"/>
              <a:ext cx="178595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rot="5400000" flipH="1" flipV="1">
              <a:off x="428596" y="4283880"/>
              <a:ext cx="142876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 30"/>
            <p:cNvSpPr/>
            <p:nvPr/>
          </p:nvSpPr>
          <p:spPr>
            <a:xfrm>
              <a:off x="1214414" y="3929072"/>
              <a:ext cx="1571636" cy="928694"/>
            </a:xfrm>
            <a:custGeom>
              <a:avLst/>
              <a:gdLst>
                <a:gd name="connsiteX0" fmla="*/ 0 w 2062842"/>
                <a:gd name="connsiteY0" fmla="*/ 0 h 932544"/>
                <a:gd name="connsiteX1" fmla="*/ 576943 w 2062842"/>
                <a:gd name="connsiteY1" fmla="*/ 718457 h 932544"/>
                <a:gd name="connsiteX2" fmla="*/ 1850571 w 2062842"/>
                <a:gd name="connsiteY2" fmla="*/ 903515 h 932544"/>
                <a:gd name="connsiteX3" fmla="*/ 1850571 w 2062842"/>
                <a:gd name="connsiteY3" fmla="*/ 892629 h 93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2842" h="932544">
                  <a:moveTo>
                    <a:pt x="0" y="0"/>
                  </a:moveTo>
                  <a:cubicBezTo>
                    <a:pt x="134257" y="283935"/>
                    <a:pt x="268515" y="567871"/>
                    <a:pt x="576943" y="718457"/>
                  </a:cubicBezTo>
                  <a:cubicBezTo>
                    <a:pt x="885371" y="869043"/>
                    <a:pt x="1638300" y="874486"/>
                    <a:pt x="1850571" y="903515"/>
                  </a:cubicBezTo>
                  <a:cubicBezTo>
                    <a:pt x="2062842" y="932544"/>
                    <a:pt x="1956706" y="912586"/>
                    <a:pt x="1850571" y="892629"/>
                  </a:cubicBezTo>
                </a:path>
              </a:pathLst>
            </a:custGeom>
            <a:ln w="28575"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43042" y="4202682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Long tail</a:t>
              </a:r>
              <a:endParaRPr lang="zh-CN" altLang="en-US" dirty="0"/>
            </a:p>
          </p:txBody>
        </p:sp>
      </p:grpSp>
      <p:sp>
        <p:nvSpPr>
          <p:cNvPr id="34" name="右箭头 33"/>
          <p:cNvSpPr/>
          <p:nvPr/>
        </p:nvSpPr>
        <p:spPr>
          <a:xfrm>
            <a:off x="3500430" y="4143386"/>
            <a:ext cx="714380" cy="357190"/>
          </a:xfrm>
          <a:prstGeom prst="righ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4714876" y="407194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QoS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643702" y="400051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System Crash </a:t>
            </a:r>
            <a:endParaRPr lang="zh-CN" altLang="en-US" dirty="0"/>
          </a:p>
        </p:txBody>
      </p:sp>
      <p:sp>
        <p:nvSpPr>
          <p:cNvPr id="38" name="右箭头 37"/>
          <p:cNvSpPr/>
          <p:nvPr/>
        </p:nvSpPr>
        <p:spPr>
          <a:xfrm>
            <a:off x="5572132" y="4071948"/>
            <a:ext cx="714380" cy="357190"/>
          </a:xfrm>
          <a:prstGeom prst="righ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4" grpId="0" animBg="1"/>
      <p:bldP spid="35" grpId="0"/>
      <p:bldP spid="36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56" y="1220225"/>
            <a:ext cx="3878840" cy="313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F:\INFOCOM\bug_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214428"/>
            <a:ext cx="5000660" cy="3073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Background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442913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Problems (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Hadoop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435770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Root causes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785786" y="857238"/>
            <a:ext cx="5929354" cy="571504"/>
          </a:xfrm>
          <a:prstGeom prst="wedgeRoundRectCallout">
            <a:avLst>
              <a:gd name="adj1" fmla="val -31406"/>
              <a:gd name="adj2" fmla="val 9590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Tan, J., Pan, X., et.al.: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Kahuna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: Problem diagnosis</a:t>
            </a:r>
          </a:p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mapreduce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-based cloud computing environments. ( NOMS, 2010)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4348" y="3714758"/>
            <a:ext cx="2857520" cy="571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31%</a:t>
            </a:r>
            <a:endParaRPr lang="zh-CN" alt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Related work</a:t>
            </a:r>
            <a:endParaRPr lang="zh-CN" altLang="en-US" sz="2400" b="1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idx="1"/>
          </p:nvPr>
        </p:nvGraphicFramePr>
        <p:xfrm>
          <a:off x="142844" y="928676"/>
          <a:ext cx="8786842" cy="3696735"/>
        </p:xfrm>
        <a:graphic>
          <a:graphicData uri="http://schemas.openxmlformats.org/drawingml/2006/table">
            <a:tbl>
              <a:tblPr/>
              <a:tblGrid>
                <a:gridCol w="1643042"/>
                <a:gridCol w="1428760"/>
                <a:gridCol w="1748634"/>
                <a:gridCol w="1360139"/>
                <a:gridCol w="1340366"/>
                <a:gridCol w="1265901"/>
              </a:tblGrid>
              <a:tr h="41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Granularity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Instrumentation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Work 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Method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Supervised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41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Kahuna</a:t>
                      </a:r>
                      <a:r>
                        <a:rPr lang="en-US" altLang="zh-CN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(NOMS)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LOC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Offline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Log-based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</a:tr>
              <a:tr h="41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X-trace(NSDI)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Function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Online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Trace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412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Pinpoint(DSN)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Function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Online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Trace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</a:tr>
              <a:tr h="41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CloudPD</a:t>
                      </a:r>
                      <a:r>
                        <a:rPr lang="en-US" altLang="zh-CN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(DSN)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Component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Online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Signature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41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Fingerprint(</a:t>
                      </a:r>
                      <a:r>
                        <a:rPr lang="en-US" altLang="zh-CN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EuroSys</a:t>
                      </a:r>
                      <a:r>
                        <a:rPr lang="en-US" altLang="zh-CN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Node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Online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Signature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</a:tr>
              <a:tr h="41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Fchain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(ICDCS)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Node(VM)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Online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Graph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</a:tr>
              <a:tr h="41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Netmedic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zh-CN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Sigcomm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Component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Online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Graph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</a:tr>
              <a:tr h="410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InvarNet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-X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Root cause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Online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Signature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Goal</a:t>
            </a:r>
            <a:endParaRPr lang="zh-CN" altLang="en-US" sz="2400" b="1" dirty="0"/>
          </a:p>
        </p:txBody>
      </p:sp>
      <p:pic>
        <p:nvPicPr>
          <p:cNvPr id="6" name="Picture 5" descr="F:\华为讲座\u=3900367824,191203951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9"/>
            <a:ext cx="1789113" cy="879475"/>
          </a:xfrm>
          <a:prstGeom prst="rect">
            <a:avLst/>
          </a:prstGeom>
          <a:noFill/>
        </p:spPr>
      </p:pic>
      <p:sp>
        <p:nvSpPr>
          <p:cNvPr id="9" name="Line 5"/>
          <p:cNvSpPr>
            <a:spLocks noChangeShapeType="1"/>
          </p:cNvSpPr>
          <p:nvPr/>
        </p:nvSpPr>
        <p:spPr bwMode="gray">
          <a:xfrm flipH="1">
            <a:off x="3000364" y="2826544"/>
            <a:ext cx="25964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gray">
          <a:xfrm flipH="1">
            <a:off x="3000364" y="2206211"/>
            <a:ext cx="32258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gray">
          <a:xfrm flipH="1" flipV="1">
            <a:off x="3000364" y="1576371"/>
            <a:ext cx="38983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gray">
          <a:xfrm>
            <a:off x="3118385" y="1571617"/>
            <a:ext cx="0" cy="6524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gray">
          <a:xfrm>
            <a:off x="3118385" y="2224036"/>
            <a:ext cx="0" cy="6120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gray">
          <a:xfrm>
            <a:off x="3118385" y="2836051"/>
            <a:ext cx="0" cy="610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gray">
          <a:xfrm>
            <a:off x="3095802" y="1763906"/>
            <a:ext cx="1366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 b="1" dirty="0" smtClean="0">
                <a:solidFill>
                  <a:schemeClr val="tx2"/>
                </a:solidFill>
                <a:latin typeface="Verdana" pitchFamily="34" charset="0"/>
                <a:ea typeface="宋体" charset="-122"/>
              </a:rPr>
              <a:t>Which node</a:t>
            </a:r>
            <a:endParaRPr lang="en-US" altLang="zh-CN" sz="1400" b="1" dirty="0">
              <a:solidFill>
                <a:schemeClr val="tx2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gray">
          <a:xfrm>
            <a:off x="3125074" y="2433191"/>
            <a:ext cx="15183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 b="1" dirty="0" smtClean="0">
                <a:solidFill>
                  <a:schemeClr val="tx2"/>
                </a:solidFill>
                <a:latin typeface="Verdana" pitchFamily="34" charset="0"/>
                <a:ea typeface="宋体" charset="-122"/>
              </a:rPr>
              <a:t>Which metric</a:t>
            </a:r>
            <a:endParaRPr lang="en-US" altLang="zh-CN" sz="1400" b="1" dirty="0">
              <a:solidFill>
                <a:schemeClr val="tx2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gray">
          <a:xfrm>
            <a:off x="3143240" y="3121228"/>
            <a:ext cx="21194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 b="1" dirty="0" smtClean="0">
                <a:solidFill>
                  <a:schemeClr val="tx2"/>
                </a:solidFill>
                <a:latin typeface="Verdana" pitchFamily="34" charset="0"/>
                <a:ea typeface="宋体" charset="-122"/>
              </a:rPr>
              <a:t>What’re the causes</a:t>
            </a:r>
            <a:endParaRPr lang="en-US" altLang="zh-CN" sz="1400" b="1" dirty="0">
              <a:solidFill>
                <a:schemeClr val="tx2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gray">
          <a:xfrm>
            <a:off x="6424140" y="1578747"/>
            <a:ext cx="446265" cy="633405"/>
          </a:xfrm>
          <a:custGeom>
            <a:avLst/>
            <a:gdLst/>
            <a:ahLst/>
            <a:cxnLst>
              <a:cxn ang="0">
                <a:pos x="308" y="120"/>
              </a:cxn>
              <a:cxn ang="0">
                <a:pos x="0" y="444"/>
              </a:cxn>
              <a:cxn ang="0">
                <a:pos x="0" y="286"/>
              </a:cxn>
              <a:cxn ang="0">
                <a:pos x="308" y="0"/>
              </a:cxn>
              <a:cxn ang="0">
                <a:pos x="308" y="120"/>
              </a:cxn>
            </a:cxnLst>
            <a:rect l="0" t="0" r="r" b="b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8"/>
          <p:cNvSpPr>
            <a:spLocks/>
          </p:cNvSpPr>
          <p:nvPr/>
        </p:nvSpPr>
        <p:spPr bwMode="gray">
          <a:xfrm>
            <a:off x="4286248" y="1578747"/>
            <a:ext cx="2589075" cy="405237"/>
          </a:xfrm>
          <a:custGeom>
            <a:avLst/>
            <a:gdLst/>
            <a:ahLst/>
            <a:cxnLst>
              <a:cxn ang="0">
                <a:pos x="1478" y="284"/>
              </a:cxn>
              <a:cxn ang="0">
                <a:pos x="0" y="284"/>
              </a:cxn>
              <a:cxn ang="0">
                <a:pos x="446" y="0"/>
              </a:cxn>
              <a:cxn ang="0">
                <a:pos x="1786" y="0"/>
              </a:cxn>
              <a:cxn ang="0">
                <a:pos x="1478" y="284"/>
              </a:cxn>
            </a:cxnLst>
            <a:rect l="0" t="0" r="r" b="b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gray">
          <a:xfrm>
            <a:off x="7192652" y="2201457"/>
            <a:ext cx="446265" cy="629840"/>
          </a:xfrm>
          <a:custGeom>
            <a:avLst/>
            <a:gdLst/>
            <a:ahLst/>
            <a:cxnLst>
              <a:cxn ang="0">
                <a:pos x="308" y="120"/>
              </a:cxn>
              <a:cxn ang="0">
                <a:pos x="0" y="442"/>
              </a:cxn>
              <a:cxn ang="0">
                <a:pos x="0" y="286"/>
              </a:cxn>
              <a:cxn ang="0">
                <a:pos x="308" y="0"/>
              </a:cxn>
              <a:cxn ang="0">
                <a:pos x="308" y="120"/>
              </a:cxn>
            </a:cxnLst>
            <a:rect l="0" t="0" r="r" b="b"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0"/>
          <p:cNvSpPr>
            <a:spLocks/>
          </p:cNvSpPr>
          <p:nvPr/>
        </p:nvSpPr>
        <p:spPr bwMode="gray">
          <a:xfrm>
            <a:off x="4860517" y="2201457"/>
            <a:ext cx="2783317" cy="404048"/>
          </a:xfrm>
          <a:custGeom>
            <a:avLst/>
            <a:gdLst/>
            <a:ahLst/>
            <a:cxnLst>
              <a:cxn ang="0">
                <a:pos x="1612" y="284"/>
              </a:cxn>
              <a:cxn ang="0">
                <a:pos x="0" y="284"/>
              </a:cxn>
              <a:cxn ang="0">
                <a:pos x="446" y="0"/>
              </a:cxn>
              <a:cxn ang="0">
                <a:pos x="1920" y="0"/>
              </a:cxn>
              <a:cxn ang="0">
                <a:pos x="1612" y="284"/>
              </a:cxn>
            </a:cxnLst>
            <a:rect l="0" t="0" r="r" b="b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chemeClr val="hlink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gray">
          <a:xfrm>
            <a:off x="7766613" y="2857501"/>
            <a:ext cx="443806" cy="632217"/>
          </a:xfrm>
          <a:custGeom>
            <a:avLst/>
            <a:gdLst/>
            <a:ahLst/>
            <a:cxnLst>
              <a:cxn ang="0">
                <a:pos x="306" y="122"/>
              </a:cxn>
              <a:cxn ang="0">
                <a:pos x="0" y="444"/>
              </a:cxn>
              <a:cxn ang="0">
                <a:pos x="0" y="286"/>
              </a:cxn>
              <a:cxn ang="0">
                <a:pos x="306" y="0"/>
              </a:cxn>
              <a:cxn ang="0">
                <a:pos x="306" y="122"/>
              </a:cxn>
            </a:cxnLst>
            <a:rect l="0" t="0" r="r" b="b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4"/>
          <p:cNvSpPr>
            <a:spLocks/>
          </p:cNvSpPr>
          <p:nvPr/>
        </p:nvSpPr>
        <p:spPr bwMode="gray">
          <a:xfrm rot="6468205">
            <a:off x="7238807" y="1350892"/>
            <a:ext cx="1316765" cy="2441714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gray">
          <a:xfrm>
            <a:off x="4291165" y="1983984"/>
            <a:ext cx="2142810" cy="22816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72549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zh-CN" sz="1600" b="1" dirty="0" smtClean="0">
                <a:solidFill>
                  <a:srgbClr val="FFFFFF"/>
                </a:solidFill>
                <a:latin typeface="Verdana" pitchFamily="34" charset="0"/>
                <a:ea typeface="宋体" charset="-122"/>
              </a:rPr>
              <a:t>Node</a:t>
            </a:r>
            <a:endParaRPr lang="en-US" altLang="zh-CN" sz="1600" b="1" dirty="0">
              <a:solidFill>
                <a:srgbClr val="FFFFFF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gray">
          <a:xfrm>
            <a:off x="4861746" y="2605505"/>
            <a:ext cx="2335823" cy="22341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72549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2549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zh-CN" sz="1600" b="1" dirty="0" smtClean="0">
                <a:solidFill>
                  <a:srgbClr val="FFFFFF"/>
                </a:solidFill>
                <a:latin typeface="Verdana" pitchFamily="34" charset="0"/>
                <a:ea typeface="宋体" charset="-122"/>
              </a:rPr>
              <a:t>Metric</a:t>
            </a:r>
            <a:endParaRPr lang="en-US" altLang="zh-CN" sz="1600" b="1" dirty="0">
              <a:solidFill>
                <a:srgbClr val="FFFFFF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gray">
          <a:xfrm>
            <a:off x="5246384" y="2857501"/>
            <a:ext cx="2968954" cy="407613"/>
          </a:xfrm>
          <a:custGeom>
            <a:avLst/>
            <a:gdLst/>
            <a:ahLst/>
            <a:cxnLst>
              <a:cxn ang="0">
                <a:pos x="1742" y="286"/>
              </a:cxn>
              <a:cxn ang="0">
                <a:pos x="0" y="286"/>
              </a:cxn>
              <a:cxn ang="0">
                <a:pos x="446" y="0"/>
              </a:cxn>
              <a:cxn ang="0">
                <a:pos x="2048" y="0"/>
              </a:cxn>
              <a:cxn ang="0">
                <a:pos x="1742" y="286"/>
              </a:cxn>
            </a:cxnLst>
            <a:rect l="0" t="0" r="r" b="b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gray">
          <a:xfrm>
            <a:off x="5259104" y="3263926"/>
            <a:ext cx="2527606" cy="22341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72549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zh-CN" sz="1600" b="1" dirty="0" smtClean="0">
                <a:solidFill>
                  <a:srgbClr val="FFFFFF"/>
                </a:solidFill>
                <a:latin typeface="Verdana" pitchFamily="34" charset="0"/>
                <a:ea typeface="宋体" charset="-122"/>
              </a:rPr>
              <a:t>Root cause</a:t>
            </a:r>
            <a:endParaRPr lang="en-US" altLang="zh-CN" sz="1600" b="1" dirty="0">
              <a:solidFill>
                <a:srgbClr val="FFFFFF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gray">
          <a:xfrm flipH="1">
            <a:off x="3000364" y="3500443"/>
            <a:ext cx="25964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28596" y="4068559"/>
            <a:ext cx="85011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/>
              <a:t>Goal: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InvarNet</a:t>
            </a:r>
            <a:r>
              <a:rPr lang="en-US" altLang="zh-CN" b="1" dirty="0" smtClean="0"/>
              <a:t>-X is to pinpoint the root causes for those problems whose causes are recurrent and investigated  and provide some hints for the unknown problems on the fly.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01727E-8 L 0.00122 0.319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Challenges</a:t>
            </a:r>
            <a:endParaRPr lang="zh-CN" altLang="en-US" sz="2400" b="1" dirty="0"/>
          </a:p>
        </p:txBody>
      </p:sp>
      <p:sp>
        <p:nvSpPr>
          <p:cNvPr id="34" name="Freeform 4"/>
          <p:cNvSpPr>
            <a:spLocks noEditPoints="1"/>
          </p:cNvSpPr>
          <p:nvPr/>
        </p:nvSpPr>
        <p:spPr bwMode="gray">
          <a:xfrm>
            <a:off x="2000232" y="1035295"/>
            <a:ext cx="5572164" cy="3893891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gray">
          <a:xfrm rot="20876594">
            <a:off x="4058810" y="4248190"/>
            <a:ext cx="1348393" cy="642859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gray">
          <a:xfrm>
            <a:off x="3994814" y="3072676"/>
            <a:ext cx="1598425" cy="1645414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gray">
          <a:xfrm>
            <a:off x="4014161" y="3081860"/>
            <a:ext cx="1561218" cy="1604087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gray">
          <a:xfrm>
            <a:off x="4030533" y="3097165"/>
            <a:ext cx="1485316" cy="1500004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gray">
          <a:xfrm>
            <a:off x="4116854" y="3140023"/>
            <a:ext cx="1321603" cy="1216841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gray">
          <a:xfrm>
            <a:off x="4103132" y="3733394"/>
            <a:ext cx="13975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0000"/>
                </a:solidFill>
                <a:ea typeface="宋体" charset="-122"/>
              </a:rPr>
              <a:t>Heterogeneity</a:t>
            </a:r>
            <a:endParaRPr lang="en-US" altLang="zh-CN" sz="1600" b="1" dirty="0">
              <a:ea typeface="宋体" charset="-122"/>
            </a:endParaRP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gray">
          <a:xfrm rot="20827004">
            <a:off x="2145543" y="3305020"/>
            <a:ext cx="1062640" cy="587757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3" name="Group 13"/>
          <p:cNvGrpSpPr>
            <a:grpSpLocks/>
          </p:cNvGrpSpPr>
          <p:nvPr/>
        </p:nvGrpSpPr>
        <p:grpSpPr bwMode="auto">
          <a:xfrm>
            <a:off x="2074105" y="2349915"/>
            <a:ext cx="1285883" cy="1389801"/>
            <a:chOff x="732" y="2112"/>
            <a:chExt cx="842" cy="860"/>
          </a:xfrm>
        </p:grpSpPr>
        <p:sp>
          <p:nvSpPr>
            <p:cNvPr id="56" name="Oval 14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7" name="Oval 15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8" name="Oval 16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" name="Oval 17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60" name="Text Box 18"/>
            <p:cNvSpPr txBox="1">
              <a:spLocks noChangeArrowheads="1"/>
            </p:cNvSpPr>
            <p:nvPr/>
          </p:nvSpPr>
          <p:spPr bwMode="gray">
            <a:xfrm>
              <a:off x="783" y="2374"/>
              <a:ext cx="696" cy="3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000000"/>
                  </a:solidFill>
                  <a:ea typeface="宋体" charset="-122"/>
                </a:rPr>
                <a:t>Workload </a:t>
              </a:r>
            </a:p>
            <a:p>
              <a:pPr algn="ctr"/>
              <a:r>
                <a:rPr lang="en-US" altLang="zh-CN" sz="1600" b="1" dirty="0" smtClean="0">
                  <a:solidFill>
                    <a:srgbClr val="000000"/>
                  </a:solidFill>
                  <a:ea typeface="宋体" charset="-122"/>
                </a:rPr>
                <a:t>variation</a:t>
              </a:r>
              <a:endParaRPr lang="en-US" altLang="zh-CN" sz="1600" b="1" dirty="0">
                <a:ea typeface="宋体" charset="-122"/>
              </a:endParaRPr>
            </a:p>
          </p:txBody>
        </p:sp>
      </p:grpSp>
      <p:sp>
        <p:nvSpPr>
          <p:cNvPr id="44" name="Oval 19"/>
          <p:cNvSpPr>
            <a:spLocks noChangeArrowheads="1"/>
          </p:cNvSpPr>
          <p:nvPr/>
        </p:nvSpPr>
        <p:spPr bwMode="gray">
          <a:xfrm>
            <a:off x="2741808" y="1513372"/>
            <a:ext cx="857256" cy="514287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gray">
          <a:xfrm>
            <a:off x="2813246" y="928676"/>
            <a:ext cx="959948" cy="98724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gray">
          <a:xfrm>
            <a:off x="2825151" y="933268"/>
            <a:ext cx="937624" cy="964289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gray">
          <a:xfrm>
            <a:off x="2835570" y="943983"/>
            <a:ext cx="891487" cy="90000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gray">
          <a:xfrm>
            <a:off x="2886172" y="968472"/>
            <a:ext cx="794748" cy="730104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gray">
          <a:xfrm>
            <a:off x="2996306" y="1265412"/>
            <a:ext cx="575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b="1" dirty="0" err="1" smtClean="0">
                <a:solidFill>
                  <a:srgbClr val="000000"/>
                </a:solidFill>
                <a:ea typeface="宋体" charset="-122"/>
              </a:rPr>
              <a:t>QoS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86182" y="150018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Long running</a:t>
            </a:r>
            <a:endParaRPr lang="zh-CN" alt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1438" y="2928940"/>
            <a:ext cx="2071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Batch VS Interactive</a:t>
            </a:r>
            <a:endParaRPr lang="zh-CN" altLang="en-US" sz="16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572000" y="2571750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Xeon, Atom, SSD, HDD, …</a:t>
            </a:r>
            <a:endParaRPr lang="zh-CN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62" grpId="0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Motivation</a:t>
            </a:r>
            <a:endParaRPr lang="zh-CN" altLang="en-US" sz="2400" b="1" dirty="0"/>
          </a:p>
        </p:txBody>
      </p:sp>
      <p:pic>
        <p:nvPicPr>
          <p:cNvPr id="1026" name="Picture 2" descr="F:\BPOE-5\doctor-examining-a-patient-clip-art_433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42"/>
            <a:ext cx="3143272" cy="2510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7000892" y="1653327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Fever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86644" y="2010517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Cold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796234" y="1867641"/>
            <a:ext cx="99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Canner</a:t>
            </a:r>
            <a:endParaRPr lang="zh-CN" altLang="en-US" dirty="0"/>
          </a:p>
        </p:txBody>
      </p:sp>
      <p:sp>
        <p:nvSpPr>
          <p:cNvPr id="37" name="TextBox 34"/>
          <p:cNvSpPr txBox="1"/>
          <p:nvPr/>
        </p:nvSpPr>
        <p:spPr>
          <a:xfrm>
            <a:off x="6715140" y="2367707"/>
            <a:ext cx="113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Alzheimer</a:t>
            </a:r>
            <a:endParaRPr lang="zh-CN" altLang="en-US" dirty="0"/>
          </a:p>
        </p:txBody>
      </p:sp>
      <p:sp>
        <p:nvSpPr>
          <p:cNvPr id="38" name="TextBox 34"/>
          <p:cNvSpPr txBox="1"/>
          <p:nvPr/>
        </p:nvSpPr>
        <p:spPr>
          <a:xfrm>
            <a:off x="7858148" y="2296269"/>
            <a:ext cx="113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6500826" y="1510451"/>
            <a:ext cx="2214578" cy="150019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3781420" y="1581889"/>
            <a:ext cx="156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Temperature</a:t>
            </a:r>
            <a:endParaRPr lang="zh-CN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281486" y="1939079"/>
            <a:ext cx="99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Density</a:t>
            </a:r>
            <a:endParaRPr lang="zh-CN" altLang="en-US" dirty="0"/>
          </a:p>
        </p:txBody>
      </p:sp>
      <p:sp>
        <p:nvSpPr>
          <p:cNvPr id="67" name="TextBox 34"/>
          <p:cNvSpPr txBox="1"/>
          <p:nvPr/>
        </p:nvSpPr>
        <p:spPr>
          <a:xfrm>
            <a:off x="3643306" y="2296269"/>
            <a:ext cx="113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Color</a:t>
            </a:r>
            <a:endParaRPr lang="zh-CN" altLang="en-US" dirty="0"/>
          </a:p>
        </p:txBody>
      </p:sp>
      <p:sp>
        <p:nvSpPr>
          <p:cNvPr id="69" name="椭圆 68"/>
          <p:cNvSpPr/>
          <p:nvPr/>
        </p:nvSpPr>
        <p:spPr>
          <a:xfrm>
            <a:off x="3428992" y="1439013"/>
            <a:ext cx="2214578" cy="150019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4424362" y="2367707"/>
            <a:ext cx="99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71" name="矩形 70"/>
          <p:cNvSpPr/>
          <p:nvPr/>
        </p:nvSpPr>
        <p:spPr>
          <a:xfrm>
            <a:off x="5286380" y="3296401"/>
            <a:ext cx="1643074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Signature database</a:t>
            </a:r>
          </a:p>
        </p:txBody>
      </p:sp>
      <p:cxnSp>
        <p:nvCxnSpPr>
          <p:cNvPr id="73" name="直接箭头连接符 72"/>
          <p:cNvCxnSpPr/>
          <p:nvPr/>
        </p:nvCxnSpPr>
        <p:spPr>
          <a:xfrm>
            <a:off x="5000628" y="2867773"/>
            <a:ext cx="785818" cy="4286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6500826" y="2867773"/>
            <a:ext cx="500066" cy="42862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929058" y="3010649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Symptoms</a:t>
            </a:r>
            <a:endParaRPr lang="zh-CN" alt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286644" y="3082087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Diseases</a:t>
            </a:r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>
            <a:off x="428596" y="4202682"/>
            <a:ext cx="864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The diseases have distinct behaviors from the perspective of some observable symptoms.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 smtClean="0"/>
              <a:t>Solution  Framework</a:t>
            </a:r>
            <a:endParaRPr lang="zh-CN" altLang="en-US" sz="2400" b="1" dirty="0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gray">
          <a:xfrm>
            <a:off x="4000496" y="1000114"/>
            <a:ext cx="785818" cy="1239962"/>
          </a:xfrm>
          <a:prstGeom prst="rightArrow">
            <a:avLst>
              <a:gd name="adj1" fmla="val 67750"/>
              <a:gd name="adj2" fmla="val 66167"/>
            </a:avLst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357306" y="1000114"/>
            <a:ext cx="2286000" cy="1143008"/>
            <a:chOff x="720" y="1998"/>
            <a:chExt cx="1440" cy="1365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720" y="1998"/>
              <a:ext cx="1440" cy="136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810" y="2142"/>
              <a:ext cx="128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ea typeface="宋体" charset="-122"/>
                </a:rPr>
                <a:t>Performance</a:t>
              </a:r>
            </a:p>
            <a:p>
              <a:pPr algn="ctr" eaLnBrk="0" hangingPunct="0"/>
              <a:r>
                <a:rPr lang="en-US" altLang="zh-CN" sz="2400" b="1" dirty="0" smtClean="0">
                  <a:ea typeface="宋体" charset="-122"/>
                </a:rPr>
                <a:t>Diagnosis </a:t>
              </a:r>
              <a:endParaRPr lang="en-US" altLang="zh-CN" sz="2400" b="1" dirty="0">
                <a:ea typeface="宋体" charset="-122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000644" y="1000114"/>
            <a:ext cx="2286000" cy="1143008"/>
            <a:chOff x="720" y="1998"/>
            <a:chExt cx="1440" cy="1365"/>
          </a:xfrm>
        </p:grpSpPr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>
              <a:off x="720" y="1998"/>
              <a:ext cx="1440" cy="136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810" y="2214"/>
              <a:ext cx="128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ea typeface="宋体" charset="-122"/>
                </a:rPr>
                <a:t>Pattern</a:t>
              </a:r>
            </a:p>
            <a:p>
              <a:pPr algn="ctr" eaLnBrk="0" hangingPunct="0"/>
              <a:r>
                <a:rPr lang="en-US" altLang="zh-CN" sz="2400" b="1" dirty="0" smtClean="0">
                  <a:ea typeface="宋体" charset="-122"/>
                </a:rPr>
                <a:t>Recognition</a:t>
              </a:r>
              <a:endParaRPr lang="en-US" altLang="zh-CN" sz="2400" b="1" dirty="0">
                <a:ea typeface="宋体" charset="-122"/>
              </a:endParaRPr>
            </a:p>
          </p:txBody>
        </p:sp>
      </p:grp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5072066" y="642924"/>
            <a:ext cx="4214842" cy="857256"/>
          </a:xfrm>
          <a:prstGeom prst="wedgeRoundRectCallout">
            <a:avLst>
              <a:gd name="adj1" fmla="val -19470"/>
              <a:gd name="adj2" fmla="val 71730"/>
              <a:gd name="adj3" fmla="val 16667"/>
            </a:avLst>
          </a:prstGeom>
          <a:solidFill>
            <a:srgbClr val="FFFF99"/>
          </a:solidFill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>
              <a:buFont typeface="Wingdings" pitchFamily="2" charset="2"/>
              <a:buNone/>
            </a:pPr>
            <a:r>
              <a:rPr lang="en-US" altLang="zh-CN" sz="160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Symptoms--&gt;Signature base--&gt;Root causes</a:t>
            </a:r>
          </a:p>
          <a:p>
            <a:pPr>
              <a:buFont typeface="Wingdings" pitchFamily="2" charset="2"/>
              <a:buNone/>
            </a:pPr>
            <a:r>
              <a:rPr lang="en-US" altLang="zh-CN" sz="160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           </a:t>
            </a:r>
            <a:r>
              <a:rPr lang="zh-CN" altLang="en-US" sz="160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60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Supervised</a:t>
            </a:r>
            <a:r>
              <a:rPr lang="zh-CN" altLang="en-US" sz="160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）</a:t>
            </a:r>
            <a:endParaRPr lang="zh-CN" altLang="en-US" sz="1600" dirty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636F-854C-49D4-B5BE-D3FFEA344123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81332"/>
            <a:ext cx="2857520" cy="1933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4" name="Group 33"/>
          <p:cNvGrpSpPr>
            <a:grpSpLocks/>
          </p:cNvGrpSpPr>
          <p:nvPr/>
        </p:nvGrpSpPr>
        <p:grpSpPr bwMode="auto">
          <a:xfrm>
            <a:off x="4345604" y="2357436"/>
            <a:ext cx="4798428" cy="538491"/>
            <a:chOff x="1152" y="1851"/>
            <a:chExt cx="3654" cy="432"/>
          </a:xfrm>
        </p:grpSpPr>
        <p:grpSp>
          <p:nvGrpSpPr>
            <p:cNvPr id="29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33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1624" y="1899"/>
              <a:ext cx="3182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600" b="1" dirty="0" smtClean="0">
                  <a:ea typeface="宋体" pitchFamily="2" charset="-122"/>
                </a:rPr>
                <a:t>Construct the Invariants in the normal  running</a:t>
              </a:r>
              <a:endParaRPr lang="en-US" altLang="zh-CN" sz="1600" b="1" dirty="0">
                <a:ea typeface="宋体" pitchFamily="2" charset="-122"/>
              </a:endParaRP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90" cy="3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1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grpSp>
        <p:nvGrpSpPr>
          <p:cNvPr id="44" name="Group 33"/>
          <p:cNvGrpSpPr>
            <a:grpSpLocks/>
          </p:cNvGrpSpPr>
          <p:nvPr/>
        </p:nvGrpSpPr>
        <p:grpSpPr bwMode="auto">
          <a:xfrm>
            <a:off x="4357686" y="2961953"/>
            <a:ext cx="4475382" cy="538491"/>
            <a:chOff x="1152" y="1851"/>
            <a:chExt cx="3408" cy="432"/>
          </a:xfrm>
        </p:grpSpPr>
        <p:grpSp>
          <p:nvGrpSpPr>
            <p:cNvPr id="45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49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1624" y="1899"/>
              <a:ext cx="2331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600" b="1" dirty="0" smtClean="0">
                  <a:ea typeface="宋体" pitchFamily="2" charset="-122"/>
                </a:rPr>
                <a:t>Construct the Signature  database</a:t>
              </a:r>
              <a:endParaRPr lang="en-US" altLang="zh-CN" sz="1600" b="1" dirty="0">
                <a:ea typeface="宋体" pitchFamily="2" charset="-122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59" cy="3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2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grpSp>
        <p:nvGrpSpPr>
          <p:cNvPr id="52" name="Group 33"/>
          <p:cNvGrpSpPr>
            <a:grpSpLocks/>
          </p:cNvGrpSpPr>
          <p:nvPr/>
        </p:nvGrpSpPr>
        <p:grpSpPr bwMode="auto">
          <a:xfrm>
            <a:off x="4357686" y="3571882"/>
            <a:ext cx="4475382" cy="538491"/>
            <a:chOff x="1152" y="1851"/>
            <a:chExt cx="3408" cy="432"/>
          </a:xfrm>
        </p:grpSpPr>
        <p:grpSp>
          <p:nvGrpSpPr>
            <p:cNvPr id="53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57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8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9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Text Box 15"/>
            <p:cNvSpPr txBox="1">
              <a:spLocks noChangeArrowheads="1"/>
            </p:cNvSpPr>
            <p:nvPr/>
          </p:nvSpPr>
          <p:spPr bwMode="auto">
            <a:xfrm>
              <a:off x="1624" y="1899"/>
              <a:ext cx="2128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600" b="1" dirty="0" smtClean="0">
                  <a:ea typeface="宋体" pitchFamily="2" charset="-122"/>
                </a:rPr>
                <a:t>Infer the root causes on the fly</a:t>
              </a:r>
              <a:endParaRPr lang="en-US" altLang="zh-CN" sz="1600" b="1" dirty="0">
                <a:ea typeface="宋体" pitchFamily="2" charset="-122"/>
              </a:endParaRPr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59" cy="3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3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928794" y="470274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Building models for each  type of workloads on each node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2976" y="4345558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Invariants:  the invariant statistical correlation between two variables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68" grpId="0"/>
      <p:bldP spid="3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1154</Words>
  <Application>Microsoft Office PowerPoint</Application>
  <PresentationFormat>全屏显示(16:9)</PresentationFormat>
  <Paragraphs>277</Paragraphs>
  <Slides>27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InvarNet-X : A Comprehensive Invariant based Approach for Performance Diagnosis in Big Data Platform</vt:lpstr>
      <vt:lpstr>Background</vt:lpstr>
      <vt:lpstr>Background</vt:lpstr>
      <vt:lpstr>Background</vt:lpstr>
      <vt:lpstr>Related work</vt:lpstr>
      <vt:lpstr>Goal</vt:lpstr>
      <vt:lpstr>Challenges</vt:lpstr>
      <vt:lpstr>Motivation</vt:lpstr>
      <vt:lpstr>Solution  Framework</vt:lpstr>
      <vt:lpstr>Solution  Framework</vt:lpstr>
      <vt:lpstr>CPI as a KPI</vt:lpstr>
      <vt:lpstr>Anomaly detection</vt:lpstr>
      <vt:lpstr>Anomaly detection</vt:lpstr>
      <vt:lpstr>Anomaly detection</vt:lpstr>
      <vt:lpstr>Anomaly detection</vt:lpstr>
      <vt:lpstr>Invariants construction</vt:lpstr>
      <vt:lpstr>Invariants construction</vt:lpstr>
      <vt:lpstr>Invariants construction</vt:lpstr>
      <vt:lpstr>Invariants Construction</vt:lpstr>
      <vt:lpstr>Invariants Construction</vt:lpstr>
      <vt:lpstr>Signature building</vt:lpstr>
      <vt:lpstr>Root cause inference</vt:lpstr>
      <vt:lpstr>Evaluation</vt:lpstr>
      <vt:lpstr>Evaluation</vt:lpstr>
      <vt:lpstr>Evaluation</vt:lpstr>
      <vt:lpstr>Overhead</vt:lpstr>
      <vt:lpstr>幻灯片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InvarNet-X : A Comprehensive Invariant based Approach for Performance Diagnosis in Big Data Platform</dc:title>
  <dc:creator>ibm</dc:creator>
  <cp:lastModifiedBy>ibm</cp:lastModifiedBy>
  <cp:revision>301</cp:revision>
  <dcterms:created xsi:type="dcterms:W3CDTF">2014-08-31T12:02:10Z</dcterms:created>
  <dcterms:modified xsi:type="dcterms:W3CDTF">2014-09-05T06:15:38Z</dcterms:modified>
</cp:coreProperties>
</file>